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Lst>
  <p:sldSz cx="12192000" cy="6858000"/>
  <p:notesSz cx="6858000" cy="9144000"/>
  <p:defaultText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5"/>
    <p:restoredTop sz="94689"/>
  </p:normalViewPr>
  <p:slideViewPr>
    <p:cSldViewPr snapToGrid="0" snapToObjects="1" showGuides="1">
      <p:cViewPr varScale="1">
        <p:scale>
          <a:sx n="131" d="100"/>
          <a:sy n="131" d="100"/>
        </p:scale>
        <p:origin x="752" y="1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05B-3299-0447-8825-5F43CD989C8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D6AF4F8-E7AA-8545-B0F8-CE93F26B2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FB5A6FF-5A65-0945-8876-D1869910B521}"/>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A8EF88EC-33D3-EA4F-8843-8C7C89613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19405-CB55-3A4E-BC3D-CBC9E2689C1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54979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D7FB-08EE-8545-9FE6-7ED8E108E4C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B675DB7-3E80-4F47-92FB-5811808F6A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952D1C-D522-D544-BF0A-B43CBA245D75}"/>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014544E8-04A9-D040-9CD2-FD6553FEC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2BB3FA-3473-5943-9660-E32FC3EE8B5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3687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E79B9-6879-C84F-9B20-2288A60AA53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947DC30-E2D9-DF4F-8F23-8D7C5C0AA8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B25250-1989-254D-BE9E-531FDDAD8936}"/>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E5955B5A-9314-4344-9B51-D6E6A78C1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53237B-140A-9142-9B80-267D670FF0F2}"/>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240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13A6-1958-1347-B653-67DD32A4EA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10B340-169B-0C47-9727-F048A36E70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F3D2AA-B4CF-E24C-B997-CAEE38E11826}"/>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5B4055C5-E3AF-B54A-B88F-74501B904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A39D0B-F1F0-1C49-9680-0A4166C35DF6}"/>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74027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5242-A50B-0346-BFB7-53221E304D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FD494FA-E1B0-F646-AB7C-49413B13A4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A013E6-5F0C-3F44-A61E-3A15C5140EEE}"/>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AF8DFA89-F84C-204C-9D22-190AFA6149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7EFD2-7E11-3E4E-ABD1-34AE9BB3A39F}"/>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399477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E775-4B7C-BD45-9888-63E240F4C8A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FE2C7B-1993-1B4A-BE66-E9AAF5E20C2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F2C107C-F5F3-3F40-8AE0-0EDCB252ED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3456C5-E37D-A142-9905-63BF5138995B}"/>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7D7A91FA-E707-6F4E-A866-F9B8A683AD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69E1B9-66C7-4E47-980A-9397C07C5AC0}"/>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31740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CE46-005C-DB4D-9195-903D1C8E6DF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2B14E3E-596D-DC46-9DA2-3A631CB66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ED1B01-3D7D-3A48-AAAB-5067CB7484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D33F901-3E34-3B4B-8393-A6398A1CF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7EC4B3-4AA8-B14C-BBBD-5F7341B56C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0A42561-1259-2947-8E39-3BADB61A6FD1}"/>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8" name="Footer Placeholder 7">
            <a:extLst>
              <a:ext uri="{FF2B5EF4-FFF2-40B4-BE49-F238E27FC236}">
                <a16:creationId xmlns:a16="http://schemas.microsoft.com/office/drawing/2014/main" id="{B5502BA0-4CDA-6742-9540-60B70F2D76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E15051-8607-CA41-992C-D12D3C298C0D}"/>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369565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E49F-EF8D-4E4A-9DDE-7AD11FE4EA7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6C4EDA2-836D-7746-B491-CF2D2D6259D0}"/>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4" name="Footer Placeholder 3">
            <a:extLst>
              <a:ext uri="{FF2B5EF4-FFF2-40B4-BE49-F238E27FC236}">
                <a16:creationId xmlns:a16="http://schemas.microsoft.com/office/drawing/2014/main" id="{50B12A5D-48F3-0B41-BF55-884BA15062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49F49E-5E23-3546-ADDD-AB558F9B6D17}"/>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52680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3EDD6-CD38-AA4C-B4C7-5CC27DF7FF92}"/>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3" name="Footer Placeholder 2">
            <a:extLst>
              <a:ext uri="{FF2B5EF4-FFF2-40B4-BE49-F238E27FC236}">
                <a16:creationId xmlns:a16="http://schemas.microsoft.com/office/drawing/2014/main" id="{122A5F81-9708-3A42-ACEC-24E37404D2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D9ECC2-8DAB-0F46-8AB8-5BDE4F2F2DC9}"/>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17271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E02B-1D0E-B04E-86C3-F4808A25D4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DED2DFA-38EB-934A-A7F5-889F915B0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1F36267-B989-7F4E-A6C1-DF6FA53EB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ED7EEF-A108-E142-A051-71FB8D03793F}"/>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D6759F42-CF77-D94D-A423-00F13514A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A744BC-C139-8648-8834-D96C6917A69E}"/>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286896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B3E4-2EC3-FA45-856A-14F4BE8DE7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1845AD1-D339-4046-8772-7043CB2CC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49A284-91FA-D74F-ADFA-C55D5AB11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A1FE16-6515-CA42-A33D-A0FD9B889FE4}"/>
              </a:ext>
            </a:extLst>
          </p:cNvPr>
          <p:cNvSpPr>
            <a:spLocks noGrp="1"/>
          </p:cNvSpPr>
          <p:nvPr>
            <p:ph type="dt" sz="half" idx="10"/>
          </p:nvPr>
        </p:nvSpPr>
        <p:spPr/>
        <p:txBody>
          <a:bodyPr/>
          <a:lstStyle/>
          <a:p>
            <a:fld id="{23043EF1-8850-3F43-8BD6-D511F7B1F880}" type="datetimeFigureOut">
              <a:rPr lang="en-GB" smtClean="0"/>
              <a:t>24/06/2020</a:t>
            </a:fld>
            <a:endParaRPr lang="en-GB"/>
          </a:p>
        </p:txBody>
      </p:sp>
      <p:sp>
        <p:nvSpPr>
          <p:cNvPr id="6" name="Footer Placeholder 5">
            <a:extLst>
              <a:ext uri="{FF2B5EF4-FFF2-40B4-BE49-F238E27FC236}">
                <a16:creationId xmlns:a16="http://schemas.microsoft.com/office/drawing/2014/main" id="{54C521EA-900B-BF4A-8C97-B7CFD0FA35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1CC058-90DA-AE47-AF6E-D4F954614EF7}"/>
              </a:ext>
            </a:extLst>
          </p:cNvPr>
          <p:cNvSpPr>
            <a:spLocks noGrp="1"/>
          </p:cNvSpPr>
          <p:nvPr>
            <p:ph type="sldNum" sz="quarter" idx="12"/>
          </p:nvPr>
        </p:nvSpPr>
        <p:spPr/>
        <p:txBody>
          <a:bodyPr/>
          <a:lstStyle/>
          <a:p>
            <a:fld id="{C9483586-2A1F-2A40-810C-5EC28EF1EDF8}" type="slidenum">
              <a:rPr lang="en-GB" smtClean="0"/>
              <a:t>‹#›</a:t>
            </a:fld>
            <a:endParaRPr lang="en-GB"/>
          </a:p>
        </p:txBody>
      </p:sp>
    </p:spTree>
    <p:extLst>
      <p:ext uri="{BB962C8B-B14F-4D97-AF65-F5344CB8AC3E}">
        <p14:creationId xmlns:p14="http://schemas.microsoft.com/office/powerpoint/2010/main" val="68619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72D35-2EE7-0341-8A2E-C11541205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76E6510-FBA4-484A-98B5-53FFA2EEF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F374D6-3C5B-A949-ACCD-FFC3955F4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43EF1-8850-3F43-8BD6-D511F7B1F880}" type="datetimeFigureOut">
              <a:rPr lang="en-GB" smtClean="0"/>
              <a:t>24/06/2020</a:t>
            </a:fld>
            <a:endParaRPr lang="en-GB"/>
          </a:p>
        </p:txBody>
      </p:sp>
      <p:sp>
        <p:nvSpPr>
          <p:cNvPr id="5" name="Footer Placeholder 4">
            <a:extLst>
              <a:ext uri="{FF2B5EF4-FFF2-40B4-BE49-F238E27FC236}">
                <a16:creationId xmlns:a16="http://schemas.microsoft.com/office/drawing/2014/main" id="{6CDDDAE9-E653-0945-86F1-F96092836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2B8EA5-1517-7F42-BF95-097E242EC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3586-2A1F-2A40-810C-5EC28EF1EDF8}" type="slidenum">
              <a:rPr lang="en-GB" smtClean="0"/>
              <a:t>‹#›</a:t>
            </a:fld>
            <a:endParaRPr lang="en-GB"/>
          </a:p>
        </p:txBody>
      </p:sp>
    </p:spTree>
    <p:extLst>
      <p:ext uri="{BB962C8B-B14F-4D97-AF65-F5344CB8AC3E}">
        <p14:creationId xmlns:p14="http://schemas.microsoft.com/office/powerpoint/2010/main" val="292827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fpia.eu/cancer-comparator-repor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C36F2-5EA8-544A-B97C-35D69B47788B}"/>
              </a:ext>
            </a:extLst>
          </p:cNvPr>
          <p:cNvSpPr>
            <a:spLocks noGrp="1"/>
          </p:cNvSpPr>
          <p:nvPr>
            <p:ph type="title"/>
          </p:nvPr>
        </p:nvSpPr>
        <p:spPr/>
        <p:txBody>
          <a:bodyPr/>
          <a:lstStyle/>
          <a:p>
            <a:r>
              <a:rPr lang="en-GB" b="1" dirty="0">
                <a:solidFill>
                  <a:srgbClr val="209BAD"/>
                </a:solidFill>
                <a:latin typeface="Lato"/>
              </a:rPr>
              <a:t>CANCER SURVIVAL</a:t>
            </a:r>
            <a:endParaRPr lang="en-GB" dirty="0"/>
          </a:p>
        </p:txBody>
      </p:sp>
      <p:sp>
        <p:nvSpPr>
          <p:cNvPr id="5" name="Text Placeholder 4">
            <a:extLst>
              <a:ext uri="{FF2B5EF4-FFF2-40B4-BE49-F238E27FC236}">
                <a16:creationId xmlns:a16="http://schemas.microsoft.com/office/drawing/2014/main" id="{D5066323-2DB8-5E47-8B01-BB918ADE56F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171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MELANOMA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In 2010-2014, melanoma 5-year survival ranged from 61.2% in Romania to 93.6% in Switzerland.</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356614" y="1816970"/>
            <a:ext cx="9499278" cy="4409511"/>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35914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MELANOMA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In 2010-2014, melanoma 5-year survival ranged from 61.2% in Romania to 93.6% in Switzerland.</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651166" y="1816970"/>
            <a:ext cx="8910174" cy="4409511"/>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37990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LYMPHOID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The 5-year age-standardized survival for lymphoid cancers between 2010 and 2014 ranged from 40.4% in Romania and 72% in Switzerland.</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502205" y="1816970"/>
            <a:ext cx="9208096" cy="4409511"/>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40778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LYMPHOID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The 5-year age-standardized survival for lymphoid cancers between 2010 and 2014 ranged from 40.4% in Romania and 72% in Switzerland.</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673776" y="1816970"/>
            <a:ext cx="8864954" cy="4409511"/>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419192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LUNG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The 5-year age-standardized survival for lung cancer between 2010 and 2014 ranged from 7.7% in Bulgaria and 20.4% in Switzerland.</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502205" y="1822602"/>
            <a:ext cx="9208096" cy="4398247"/>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19179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LUNG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The 5-year age-standardized survival for lung cancer between 2010 and 2014 ranged from 7.7% in Bulgaria and 20.4% in Switzerland.</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673374" y="1822602"/>
            <a:ext cx="8865757" cy="4398247"/>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29709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OVARIAN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The 5-year age-standardized survival for ovarian cancer between 2010 and 2014 ranged from 28% in Malta and 46.5% in Sweden.</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513966" y="1822602"/>
            <a:ext cx="9184574" cy="4398247"/>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64958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OVARIAN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The 5-year age-standardized survival for ovarian cancer between 2010 and 2014 ranged from 28% in Malta and 46.5% in Sweden.</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650737" y="1822602"/>
            <a:ext cx="8911031" cy="4398247"/>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80418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CANCER SURVIVAL</a:t>
            </a:r>
            <a:br>
              <a:rPr lang="en-GB" b="1" dirty="0">
                <a:solidFill>
                  <a:srgbClr val="A80E67"/>
                </a:solidFill>
                <a:latin typeface="Lato"/>
              </a:rPr>
            </a:br>
            <a:r>
              <a:rPr lang="en-GB" sz="2000" b="1" dirty="0">
                <a:solidFill>
                  <a:srgbClr val="A80E67"/>
                </a:solidFill>
                <a:latin typeface="Lato"/>
              </a:rPr>
              <a:t>5 YEAR, AGE-STANDARDISED, 2000-2007</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In line with incidence, cancer mortality has also increased over the past two decades although at a slower pace. For some countries cancer mortality rates are even declining.</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356614" y="1757732"/>
            <a:ext cx="9499278" cy="4527989"/>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62216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CANCER SURVIVAL</a:t>
            </a:r>
            <a:br>
              <a:rPr lang="en-GB" b="1" dirty="0">
                <a:solidFill>
                  <a:srgbClr val="A80E67"/>
                </a:solidFill>
                <a:latin typeface="Lato"/>
              </a:rPr>
            </a:br>
            <a:r>
              <a:rPr lang="en-GB" sz="2000" b="1" dirty="0">
                <a:solidFill>
                  <a:srgbClr val="A80E67"/>
                </a:solidFill>
                <a:latin typeface="Lato"/>
              </a:rPr>
              <a:t>5 YEAR, AGE-STANDARDISED, 2000-2007</a:t>
            </a:r>
            <a:endParaRPr lang="en-GB"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In line with incidence, cancer mortality has also increased over the past two decades although at a slower pace. For some countries cancer mortality rates are even declining.</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356614" y="1730234"/>
            <a:ext cx="9499278" cy="4582985"/>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79834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BREAST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4"/>
            <a:ext cx="10515600" cy="1009865"/>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In 2010–2014, breast cancer 5-year survival ranged from 74% in Lithuania to 89% in Finland, Iceland, and Sweden. Survival rates between different countries are more uniform than in colon cancer, as 16 countries are in the relatively small range of 85% to 89%.</a:t>
            </a:r>
          </a:p>
          <a:p>
            <a:pPr marL="0" indent="0">
              <a:buNone/>
            </a:pPr>
            <a:r>
              <a:rPr lang="en-GB" sz="1600" dirty="0">
                <a:solidFill>
                  <a:srgbClr val="5C5D5F"/>
                </a:solidFill>
                <a:latin typeface="Georgia" panose="02040502050405020303" pitchFamily="18" charset="0"/>
              </a:rPr>
              <a:t>There is a clear pattern of higher survival rates in countries with a higher GDP (except Ireland) and lower survival rates in countries with a lower GDP. However, several countries with a lower GDP (Estonia, Latvia, Malta, Portugal, Slovenia) achieved significant improvements between 1995–1999 and 2010–2014.</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677629" y="2113205"/>
            <a:ext cx="8857429" cy="4142447"/>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45700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BREAST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4"/>
            <a:ext cx="10515600" cy="1009865"/>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In 2010–2014, breast cancer 5-year survival ranged from 74% in Lithuania to 89% in Finland, Iceland, and Sweden. Survival rates between different countries are more uniform than in colon cancer, as 16 countries are in the relatively small range of 85% to 89%.</a:t>
            </a:r>
          </a:p>
          <a:p>
            <a:pPr marL="0" indent="0">
              <a:buNone/>
            </a:pPr>
            <a:r>
              <a:rPr lang="en-GB" sz="1600" dirty="0">
                <a:solidFill>
                  <a:srgbClr val="5C5D5F"/>
                </a:solidFill>
                <a:latin typeface="Georgia" panose="02040502050405020303" pitchFamily="18" charset="0"/>
              </a:rPr>
              <a:t>There is a clear pattern of higher survival rates in countries with a higher GDP (except Ireland) and lower survival rates in countries with a lower GDP. However, several countries with a lower GDP (Estonia, Latvia, Malta, Portugal, Slovenia) achieved significant improvements between 1995–1999 and 2010–2014.</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963466" y="2073408"/>
            <a:ext cx="8285755" cy="4222041"/>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162917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COLON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4"/>
            <a:ext cx="10515600" cy="1009865"/>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In 2010-2014, colorectal cancer 5-year survival rates ranged from 51% in Croatia to 68% in Belgium and Iceland. There is quite a clear pattern of higher survival rates in countries with higher GDP and lower rates in countries with lower GDP. Noteworthy exceptions to this pattern include the UK, Ireland and Denmark, which recorded lower rates than Slovenia.</a:t>
            </a:r>
          </a:p>
          <a:p>
            <a:pPr marL="0" indent="0">
              <a:buNone/>
            </a:pPr>
            <a:r>
              <a:rPr lang="en-GB" sz="1600" dirty="0">
                <a:solidFill>
                  <a:srgbClr val="5C5D5F"/>
                </a:solidFill>
                <a:latin typeface="Georgia" panose="02040502050405020303" pitchFamily="18" charset="0"/>
              </a:rPr>
              <a:t>Between 1995 and 2014, all countries recorded improvements. The biggest improvements were in Slovenia and Latvia (from a relatively low level) and in Germany (from a relatively high level).</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803294" y="2113205"/>
            <a:ext cx="8606099" cy="4142447"/>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63311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COLON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4"/>
            <a:ext cx="10515600" cy="1009865"/>
          </a:xfrm>
        </p:spPr>
        <p:txBody>
          <a:bodyPr>
            <a:normAutofit fontScale="85000" lnSpcReduction="20000"/>
          </a:bodyPr>
          <a:lstStyle/>
          <a:p>
            <a:pPr marL="0" indent="0">
              <a:buNone/>
            </a:pPr>
            <a:r>
              <a:rPr lang="en-GB" sz="1600" dirty="0">
                <a:solidFill>
                  <a:srgbClr val="5C5D5F"/>
                </a:solidFill>
                <a:latin typeface="Georgia" panose="02040502050405020303" pitchFamily="18" charset="0"/>
              </a:rPr>
              <a:t>In 2010-2014, colorectal cancer 5-year survival rates ranged from 51% in Croatia to 68% in Belgium and Iceland. There is quite a clear pattern of higher survival rates in countries with higher GDP and lower rates in countries with lower GDP. Noteworthy exceptions to this pattern include the UK, Ireland and Denmark, which recorded lower rates than Slovenia.</a:t>
            </a:r>
          </a:p>
          <a:p>
            <a:pPr marL="0" indent="0">
              <a:buNone/>
            </a:pPr>
            <a:r>
              <a:rPr lang="en-GB" sz="1600" dirty="0">
                <a:solidFill>
                  <a:srgbClr val="5C5D5F"/>
                </a:solidFill>
                <a:latin typeface="Georgia" panose="02040502050405020303" pitchFamily="18" charset="0"/>
              </a:rPr>
              <a:t>Between 1995 and 2014, all countries recorded improvements. The biggest improvements were in Slovenia and Latvia (from a relatively low level) and in Germany (from a relatively high level).</a:t>
            </a:r>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909534" y="2113205"/>
            <a:ext cx="8393619" cy="4142447"/>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61992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PROSTATE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In 2010-2014, prostate cancer 5-year survival rates ranged from 68.3% in Bulgaria and 94.3% in Lithuania.</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356614" y="1765800"/>
            <a:ext cx="9499278" cy="4511852"/>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43466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BBDAF-4AAA-9D41-A2E0-6C1C4DCBB936}"/>
              </a:ext>
            </a:extLst>
          </p:cNvPr>
          <p:cNvSpPr>
            <a:spLocks noGrp="1"/>
          </p:cNvSpPr>
          <p:nvPr>
            <p:ph type="title"/>
          </p:nvPr>
        </p:nvSpPr>
        <p:spPr>
          <a:xfrm>
            <a:off x="838200" y="365125"/>
            <a:ext cx="10515600" cy="702675"/>
          </a:xfrm>
        </p:spPr>
        <p:txBody>
          <a:bodyPr>
            <a:normAutofit fontScale="90000"/>
          </a:bodyPr>
          <a:lstStyle/>
          <a:p>
            <a:r>
              <a:rPr lang="en-GB" b="1" dirty="0">
                <a:solidFill>
                  <a:srgbClr val="A80E67"/>
                </a:solidFill>
                <a:latin typeface="Lato"/>
              </a:rPr>
              <a:t>PROSTATE CANCER SURVIVAL</a:t>
            </a:r>
            <a:br>
              <a:rPr lang="en-GB" b="1" dirty="0">
                <a:solidFill>
                  <a:srgbClr val="A80E67"/>
                </a:solidFill>
                <a:latin typeface="Lato"/>
              </a:rPr>
            </a:br>
            <a:r>
              <a:rPr lang="en-GB" sz="2000" b="1" dirty="0">
                <a:solidFill>
                  <a:srgbClr val="A80E67"/>
                </a:solidFill>
                <a:latin typeface="Lato"/>
              </a:rPr>
              <a:t>5 YEAR AGE STANDARDISED, 1995-2014</a:t>
            </a:r>
            <a:endParaRPr lang="en-GB" sz="2000" dirty="0"/>
          </a:p>
        </p:txBody>
      </p:sp>
      <p:sp>
        <p:nvSpPr>
          <p:cNvPr id="5" name="Content Placeholder 4">
            <a:extLst>
              <a:ext uri="{FF2B5EF4-FFF2-40B4-BE49-F238E27FC236}">
                <a16:creationId xmlns:a16="http://schemas.microsoft.com/office/drawing/2014/main" id="{4501B5D1-B182-274E-AB31-5ED78BF40B05}"/>
              </a:ext>
            </a:extLst>
          </p:cNvPr>
          <p:cNvSpPr>
            <a:spLocks noGrp="1"/>
          </p:cNvSpPr>
          <p:nvPr>
            <p:ph idx="1"/>
          </p:nvPr>
        </p:nvSpPr>
        <p:spPr>
          <a:xfrm>
            <a:off x="838200" y="1149675"/>
            <a:ext cx="10515600" cy="702674"/>
          </a:xfrm>
        </p:spPr>
        <p:txBody>
          <a:bodyPr>
            <a:normAutofit/>
          </a:bodyPr>
          <a:lstStyle/>
          <a:p>
            <a:pPr marL="0" indent="0">
              <a:buNone/>
            </a:pPr>
            <a:r>
              <a:rPr lang="en-GB" sz="1600" dirty="0">
                <a:solidFill>
                  <a:srgbClr val="5C5D5F"/>
                </a:solidFill>
                <a:latin typeface="Georgia" panose="02040502050405020303" pitchFamily="18" charset="0"/>
              </a:rPr>
              <a:t>In 2010-2014, prostate cancer 5-year survival rates ranged from 68.3% in Bulgaria and 94.3% in Lithuania.</a:t>
            </a:r>
            <a:endParaRPr lang="en-GB" sz="1600" dirty="0"/>
          </a:p>
        </p:txBody>
      </p:sp>
      <p:pic>
        <p:nvPicPr>
          <p:cNvPr id="7" name="Picture 6">
            <a:extLst>
              <a:ext uri="{FF2B5EF4-FFF2-40B4-BE49-F238E27FC236}">
                <a16:creationId xmlns:a16="http://schemas.microsoft.com/office/drawing/2014/main" id="{0B6477E0-4163-D54C-A84C-EC72B4D3D9A6}"/>
              </a:ext>
            </a:extLst>
          </p:cNvPr>
          <p:cNvPicPr>
            <a:picLocks noChangeAspect="1"/>
          </p:cNvPicPr>
          <p:nvPr/>
        </p:nvPicPr>
        <p:blipFill>
          <a:blip r:embed="rId2"/>
          <a:srcRect/>
          <a:stretch/>
        </p:blipFill>
        <p:spPr>
          <a:xfrm>
            <a:off x="1517225" y="1765800"/>
            <a:ext cx="9178056" cy="4511852"/>
          </a:xfrm>
          <a:prstGeom prst="rect">
            <a:avLst/>
          </a:prstGeom>
        </p:spPr>
      </p:pic>
      <p:sp>
        <p:nvSpPr>
          <p:cNvPr id="8" name="Content Placeholder 4">
            <a:extLst>
              <a:ext uri="{FF2B5EF4-FFF2-40B4-BE49-F238E27FC236}">
                <a16:creationId xmlns:a16="http://schemas.microsoft.com/office/drawing/2014/main" id="{4CD17FB7-4F66-494E-B220-70A5347293A9}"/>
              </a:ext>
            </a:extLst>
          </p:cNvPr>
          <p:cNvSpPr txBox="1">
            <a:spLocks/>
          </p:cNvSpPr>
          <p:nvPr/>
        </p:nvSpPr>
        <p:spPr>
          <a:xfrm>
            <a:off x="838200" y="6371618"/>
            <a:ext cx="10515600" cy="428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err="1">
                <a:solidFill>
                  <a:srgbClr val="5C5D5F"/>
                </a:solidFill>
                <a:latin typeface="Georgia" panose="02040502050405020303" pitchFamily="18" charset="0"/>
              </a:rPr>
              <a:t>Hofmarcher</a:t>
            </a:r>
            <a:r>
              <a:rPr lang="en-GB" sz="1000" dirty="0">
                <a:solidFill>
                  <a:srgbClr val="5C5D5F"/>
                </a:solidFill>
                <a:latin typeface="Georgia" panose="02040502050405020303" pitchFamily="18" charset="0"/>
              </a:rPr>
              <a:t>, T et al. (2019) Comparator Report on Cancer in Europe 2019 - Disease Burden, Costs and Access to Medicines. IHE Report 2019:7. IHE: Lund, Sweden. For further information, please follow:  </a:t>
            </a:r>
            <a:r>
              <a:rPr lang="en-GB" sz="1000" dirty="0">
                <a:solidFill>
                  <a:srgbClr val="5C5D5F"/>
                </a:solidFill>
                <a:latin typeface="Georgia" panose="02040502050405020303" pitchFamily="18" charset="0"/>
                <a:hlinkClick r:id="rId3"/>
              </a:rPr>
              <a:t>https://efpia.eu/cancer-comparator-report/</a:t>
            </a:r>
            <a:r>
              <a:rPr lang="en-GB" sz="1000" dirty="0">
                <a:solidFill>
                  <a:srgbClr val="5C5D5F"/>
                </a:solidFill>
                <a:latin typeface="Georgia" panose="02040502050405020303" pitchFamily="18" charset="0"/>
              </a:rPr>
              <a:t> </a:t>
            </a:r>
            <a:endParaRPr lang="en-GB" sz="1000" dirty="0"/>
          </a:p>
        </p:txBody>
      </p:sp>
    </p:spTree>
    <p:extLst>
      <p:ext uri="{BB962C8B-B14F-4D97-AF65-F5344CB8AC3E}">
        <p14:creationId xmlns:p14="http://schemas.microsoft.com/office/powerpoint/2010/main" val="3864591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1668</Words>
  <Application>Microsoft Macintosh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Georgia</vt:lpstr>
      <vt:lpstr>Lato</vt:lpstr>
      <vt:lpstr>Office Theme</vt:lpstr>
      <vt:lpstr>CANCER SURVIVAL</vt:lpstr>
      <vt:lpstr>CANCER SURVIVAL 5 YEAR, AGE-STANDARDISED, 2000-2007</vt:lpstr>
      <vt:lpstr>CANCER SURVIVAL 5 YEAR, AGE-STANDARDISED, 2000-2007</vt:lpstr>
      <vt:lpstr>BREAST CANCER SURVIVAL 5 YEAR AGE STANDARDISED, 1995-2014</vt:lpstr>
      <vt:lpstr>BREAST CANCER SURVIVAL 5 YEAR AGE STANDARDISED, 1995-2014</vt:lpstr>
      <vt:lpstr>COLON CANCER SURVIVAL 5 YEAR AGE STANDARDISED, 1995-2014</vt:lpstr>
      <vt:lpstr>COLON CANCER SURVIVAL 5 YEAR AGE STANDARDISED, 1995-2014</vt:lpstr>
      <vt:lpstr>PROSTATE CANCER SURVIVAL 5 YEAR AGE STANDARDISED, 1995-2014</vt:lpstr>
      <vt:lpstr>PROSTATE CANCER SURVIVAL 5 YEAR AGE STANDARDISED, 1995-2014</vt:lpstr>
      <vt:lpstr>MELANOMA SURVIVAL 5 YEAR AGE STANDARDISED, 1995-2014</vt:lpstr>
      <vt:lpstr>MELANOMA SURVIVAL 5 YEAR AGE STANDARDISED, 1995-2014</vt:lpstr>
      <vt:lpstr>LYMPHOID SURVIVAL 5 YEAR AGE STANDARDISED, 1995-2014</vt:lpstr>
      <vt:lpstr>LYMPHOID SURVIVAL 5 YEAR AGE STANDARDISED, 1995-2014</vt:lpstr>
      <vt:lpstr>LUNG CANCER SURVIVAL 5 YEAR AGE STANDARDISED, 1995-2014</vt:lpstr>
      <vt:lpstr>LUNG CANCER SURVIVAL 5 YEAR AGE STANDARDISED, 1995-2014</vt:lpstr>
      <vt:lpstr>OVARIAN CANCER SURVIVAL 5 YEAR AGE STANDARDISED, 1995-2014</vt:lpstr>
      <vt:lpstr>OVARIAN CANCER SURVIVAL 5 YEAR AGE STANDARDISED, 1995-2014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CANCER INCIDENCE 1995 vs 2018</dc:title>
  <dc:creator>Martin Minarik</dc:creator>
  <cp:lastModifiedBy>Martin Minarik</cp:lastModifiedBy>
  <cp:revision>35</cp:revision>
  <dcterms:created xsi:type="dcterms:W3CDTF">2020-06-24T11:28:51Z</dcterms:created>
  <dcterms:modified xsi:type="dcterms:W3CDTF">2020-06-24T19:27:44Z</dcterms:modified>
</cp:coreProperties>
</file>