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96" r:id="rId3"/>
    <p:sldId id="298" r:id="rId4"/>
    <p:sldId id="299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11"/>
    <p:restoredTop sz="94689"/>
  </p:normalViewPr>
  <p:slideViewPr>
    <p:cSldViewPr snapToGrid="0" snapToObjects="1" showGuides="1">
      <p:cViewPr varScale="1">
        <p:scale>
          <a:sx n="131" d="100"/>
          <a:sy n="131" d="100"/>
        </p:scale>
        <p:origin x="7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9E05B-3299-0447-8825-5F43CD989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AF4F8-E7AA-8545-B0F8-CE93F26B2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5A6FF-5A65-0945-8876-D1869910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F88EC-33D3-EA4F-8843-8C7C89613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19405-CB55-3A4E-BC3D-CBC9E268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79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D7FB-08EE-8545-9FE6-7ED8E108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75DB7-3E80-4F47-92FB-5811808F6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52D1C-D522-D544-BF0A-B43CBA245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544E8-04A9-D040-9CD2-FD6553FE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BB3FA-3473-5943-9660-E32FC3EE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76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E79B9-6879-C84F-9B20-2288A60AA5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7DC30-E2D9-DF4F-8F23-8D7C5C0AA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25250-1989-254D-BE9E-531FDDAD8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55B5A-9314-4344-9B51-D6E6A78C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237B-140A-9142-9B80-267D670FF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34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B13A6-1958-1347-B653-67DD32A4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0B340-169B-0C47-9727-F048A36E7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3D2AA-B4CF-E24C-B997-CAEE38E1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55C5-E3AF-B54A-B88F-74501B90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39D0B-F1F0-1C49-9680-0A4166C3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7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B5242-A50B-0346-BFB7-53221E304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494FA-E1B0-F646-AB7C-49413B13A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013E6-5F0C-3F44-A61E-3A15C514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DFA89-F84C-204C-9D22-190AFA61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7EFD2-7E11-3E4E-ABD1-34AE9BB3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77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CE775-4B7C-BD45-9888-63E240F4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E2C7B-1993-1B4A-BE66-E9AAF5E20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C107C-F5F3-3F40-8AE0-0EDCB252E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456C5-E37D-A142-9905-63BF5138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A91FA-E707-6F4E-A866-F9B8A683A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9E1B9-66C7-4E47-980A-9397C07C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0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9CE46-005C-DB4D-9195-903D1C8E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14E3E-596D-DC46-9DA2-3A631CB66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D1B01-3D7D-3A48-AAAB-5067CB748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3F901-3E34-3B4B-8393-A6398A1CF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EC4B3-4AA8-B14C-BBBD-5F7341B56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A42561-1259-2947-8E39-3BADB61A6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02BA0-4CDA-6742-9540-60B70F2D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15051-8607-CA41-992C-D12D3C298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65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FE49F-EF8D-4E4A-9DDE-7AD11FE4E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4EDA2-836D-7746-B491-CF2D2D625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12A5D-48F3-0B41-BF55-884BA150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9F49E-5E23-3546-ADDD-AB558F9B6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0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13EDD6-CD38-AA4C-B4C7-5CC27DF7F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2A5F81-9708-3A42-ACEC-24E37404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9ECC2-8DAB-0F46-8AB8-5BDE4F2F2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19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E02B-1D0E-B04E-86C3-F4808A25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2DFA-38EB-934A-A7F5-889F915B0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36267-B989-7F4E-A6C1-DF6FA53EB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D7EEF-A108-E142-A051-71FB8D03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59F42-CF77-D94D-A423-00F13514A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744BC-C139-8648-8834-D96C6917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96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BB3E4-2EC3-FA45-856A-14F4BE8DE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845AD1-D339-4046-8772-7043CB2CC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9A284-91FA-D74F-ADFA-C55D5AB1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1FE16-6515-CA42-A33D-A0FD9B88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521EA-900B-BF4A-8C97-B7CFD0FA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CC058-90DA-AE47-AF6E-D4F95461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9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A72D35-2EE7-0341-8A2E-C11541205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E6510-FBA4-484A-98B5-53FFA2EEF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374D6-3C5B-A949-ACCD-FFC3955F4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43EF1-8850-3F43-8BD6-D511F7B1F88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DDAE9-E653-0945-86F1-F96092836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B8EA5-1517-7F42-BF95-097E242EC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83586-2A1F-2A40-810C-5EC28EF1E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7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fpia.eu/cancer-comparator-repor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fpia.eu/cancer-comparator-repor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fpia.eu/cancer-comparator-repor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fpia.eu/cancer-comparator-repor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fpia.eu/cancer-comparator-repor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fpia.eu/cancer-comparator-report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BC36F2-5EA8-544A-B97C-35D69B47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209BAD"/>
                </a:solidFill>
                <a:latin typeface="Lato"/>
              </a:rPr>
              <a:t>CANCER TYPES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066323-2DB8-5E47-8B01-BB918ADE56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SPENDING</a:t>
            </a:r>
          </a:p>
        </p:txBody>
      </p:sp>
    </p:spTree>
    <p:extLst>
      <p:ext uri="{BB962C8B-B14F-4D97-AF65-F5344CB8AC3E}">
        <p14:creationId xmlns:p14="http://schemas.microsoft.com/office/powerpoint/2010/main" val="98171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CBBDAF-4AAA-9D41-A2E0-6C1C4DCB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267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209BAD"/>
                </a:solidFill>
                <a:latin typeface="Lato"/>
              </a:rPr>
              <a:t>BREAST CANCER SPENDING</a:t>
            </a:r>
            <a:endParaRPr lang="en-GB" sz="2000" b="1" dirty="0">
              <a:solidFill>
                <a:srgbClr val="209BAD"/>
              </a:solidFill>
              <a:latin typeface="Lat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477E0-4163-D54C-A84C-EC72B4D3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323347" y="1185069"/>
            <a:ext cx="9561906" cy="4801785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E12C754-CB1F-B243-B224-8C6D17B7B505}"/>
              </a:ext>
            </a:extLst>
          </p:cNvPr>
          <p:cNvSpPr txBox="1">
            <a:spLocks/>
          </p:cNvSpPr>
          <p:nvPr/>
        </p:nvSpPr>
        <p:spPr>
          <a:xfrm>
            <a:off x="838200" y="6371618"/>
            <a:ext cx="10515600" cy="42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dirty="0" err="1">
                <a:solidFill>
                  <a:srgbClr val="5C5D5F"/>
                </a:solidFill>
                <a:latin typeface="Georgia" panose="02040502050405020303" pitchFamily="18" charset="0"/>
              </a:rPr>
              <a:t>Hofmarcher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, T et al. (2019) Comparator Report on Cancer in Europe 2019 - Disease Burden, Costs and Access to Medicines. IHE Report 2019:7. IHE: Lund, Sweden. For further information, please follow:  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  <a:hlinkClick r:id="rId3"/>
              </a:rPr>
              <a:t>https://efpia.eu/cancer-comparator-report/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14040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CBBDAF-4AAA-9D41-A2E0-6C1C4DCB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267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209BAD"/>
                </a:solidFill>
                <a:latin typeface="Lato"/>
              </a:rPr>
              <a:t>COLORECTAL CANCER SPENDING</a:t>
            </a:r>
            <a:endParaRPr lang="en-GB" sz="2000" b="1" dirty="0">
              <a:solidFill>
                <a:srgbClr val="209BAD"/>
              </a:solidFill>
              <a:latin typeface="Lat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477E0-4163-D54C-A84C-EC72B4D3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323347" y="1283788"/>
            <a:ext cx="9561906" cy="4604347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E12C754-CB1F-B243-B224-8C6D17B7B505}"/>
              </a:ext>
            </a:extLst>
          </p:cNvPr>
          <p:cNvSpPr txBox="1">
            <a:spLocks/>
          </p:cNvSpPr>
          <p:nvPr/>
        </p:nvSpPr>
        <p:spPr>
          <a:xfrm>
            <a:off x="838200" y="6371618"/>
            <a:ext cx="10515600" cy="42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dirty="0" err="1">
                <a:solidFill>
                  <a:srgbClr val="5C5D5F"/>
                </a:solidFill>
                <a:latin typeface="Georgia" panose="02040502050405020303" pitchFamily="18" charset="0"/>
              </a:rPr>
              <a:t>Hofmarcher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, T et al. (2019) Comparator Report on Cancer in Europe 2019 - Disease Burden, Costs and Access to Medicines. IHE Report 2019:7. IHE: Lund, Sweden. For further information, please follow:  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  <a:hlinkClick r:id="rId3"/>
              </a:rPr>
              <a:t>https://efpia.eu/cancer-comparator-report/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63459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CBBDAF-4AAA-9D41-A2E0-6C1C4DCB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267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209BAD"/>
                </a:solidFill>
                <a:latin typeface="Lato"/>
              </a:rPr>
              <a:t>PROSTATE CANCER SPENDING</a:t>
            </a:r>
            <a:endParaRPr lang="en-GB" sz="2000" b="1" dirty="0">
              <a:solidFill>
                <a:srgbClr val="209BAD"/>
              </a:solidFill>
              <a:latin typeface="Lat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477E0-4163-D54C-A84C-EC72B4D3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536886" y="1283788"/>
            <a:ext cx="9134827" cy="4604347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E12C754-CB1F-B243-B224-8C6D17B7B505}"/>
              </a:ext>
            </a:extLst>
          </p:cNvPr>
          <p:cNvSpPr txBox="1">
            <a:spLocks/>
          </p:cNvSpPr>
          <p:nvPr/>
        </p:nvSpPr>
        <p:spPr>
          <a:xfrm>
            <a:off x="838200" y="6371618"/>
            <a:ext cx="10515600" cy="42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dirty="0" err="1">
                <a:solidFill>
                  <a:srgbClr val="5C5D5F"/>
                </a:solidFill>
                <a:latin typeface="Georgia" panose="02040502050405020303" pitchFamily="18" charset="0"/>
              </a:rPr>
              <a:t>Hofmarcher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, T et al. (2019) Comparator Report on Cancer in Europe 2019 - Disease Burden, Costs and Access to Medicines. IHE Report 2019:7. IHE: Lund, Sweden. For further information, please follow:  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  <a:hlinkClick r:id="rId3"/>
              </a:rPr>
              <a:t>https://efpia.eu/cancer-comparator-report/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38880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CBBDAF-4AAA-9D41-A2E0-6C1C4DCB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267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209BAD"/>
                </a:solidFill>
                <a:latin typeface="Lato"/>
              </a:rPr>
              <a:t>LUNG CANCER SPENDING</a:t>
            </a:r>
            <a:endParaRPr lang="en-GB" sz="2000" b="1" dirty="0">
              <a:solidFill>
                <a:srgbClr val="209BAD"/>
              </a:solidFill>
              <a:latin typeface="Lat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477E0-4163-D54C-A84C-EC72B4D3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536886" y="1395529"/>
            <a:ext cx="9134827" cy="4380865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E12C754-CB1F-B243-B224-8C6D17B7B505}"/>
              </a:ext>
            </a:extLst>
          </p:cNvPr>
          <p:cNvSpPr txBox="1">
            <a:spLocks/>
          </p:cNvSpPr>
          <p:nvPr/>
        </p:nvSpPr>
        <p:spPr>
          <a:xfrm>
            <a:off x="838200" y="6371618"/>
            <a:ext cx="10515600" cy="42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dirty="0" err="1">
                <a:solidFill>
                  <a:srgbClr val="5C5D5F"/>
                </a:solidFill>
                <a:latin typeface="Georgia" panose="02040502050405020303" pitchFamily="18" charset="0"/>
              </a:rPr>
              <a:t>Hofmarcher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, T et al. (2019) Comparator Report on Cancer in Europe 2019 - Disease Burden, Costs and Access to Medicines. IHE Report 2019:7. IHE: Lund, Sweden. For further information, please follow:  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  <a:hlinkClick r:id="rId3"/>
              </a:rPr>
              <a:t>https://efpia.eu/cancer-comparator-report/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71813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CBBDAF-4AAA-9D41-A2E0-6C1C4DCB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267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209BAD"/>
                </a:solidFill>
                <a:latin typeface="Lato"/>
              </a:rPr>
              <a:t>OVARY CANCER SPENDING</a:t>
            </a:r>
            <a:endParaRPr lang="en-GB" sz="2000" b="1" dirty="0">
              <a:solidFill>
                <a:srgbClr val="209BAD"/>
              </a:solidFill>
              <a:latin typeface="Lat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477E0-4163-D54C-A84C-EC72B4D3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688010" y="1395529"/>
            <a:ext cx="8832579" cy="4380865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E12C754-CB1F-B243-B224-8C6D17B7B505}"/>
              </a:ext>
            </a:extLst>
          </p:cNvPr>
          <p:cNvSpPr txBox="1">
            <a:spLocks/>
          </p:cNvSpPr>
          <p:nvPr/>
        </p:nvSpPr>
        <p:spPr>
          <a:xfrm>
            <a:off x="838200" y="6371618"/>
            <a:ext cx="10515600" cy="42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dirty="0" err="1">
                <a:solidFill>
                  <a:srgbClr val="5C5D5F"/>
                </a:solidFill>
                <a:latin typeface="Georgia" panose="02040502050405020303" pitchFamily="18" charset="0"/>
              </a:rPr>
              <a:t>Hofmarcher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, T et al. (2019) Comparator Report on Cancer in Europe 2019 - Disease Burden, Costs and Access to Medicines. IHE Report 2019:7. IHE: Lund, Sweden. For further information, please follow:  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  <a:hlinkClick r:id="rId3"/>
              </a:rPr>
              <a:t>https://efpia.eu/cancer-comparator-report/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059495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CBBDAF-4AAA-9D41-A2E0-6C1C4DCB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267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209BAD"/>
                </a:solidFill>
                <a:latin typeface="Lato"/>
              </a:rPr>
              <a:t>PANCREATIC CANCER SPENDING</a:t>
            </a:r>
            <a:endParaRPr lang="en-GB" sz="2000" b="1" dirty="0">
              <a:solidFill>
                <a:srgbClr val="209BAD"/>
              </a:solidFill>
              <a:latin typeface="Lato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477E0-4163-D54C-A84C-EC72B4D3D9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688010" y="1480845"/>
            <a:ext cx="8832579" cy="4210233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E12C754-CB1F-B243-B224-8C6D17B7B505}"/>
              </a:ext>
            </a:extLst>
          </p:cNvPr>
          <p:cNvSpPr txBox="1">
            <a:spLocks/>
          </p:cNvSpPr>
          <p:nvPr/>
        </p:nvSpPr>
        <p:spPr>
          <a:xfrm>
            <a:off x="838200" y="6371618"/>
            <a:ext cx="10515600" cy="42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dirty="0" err="1">
                <a:solidFill>
                  <a:srgbClr val="5C5D5F"/>
                </a:solidFill>
                <a:latin typeface="Georgia" panose="02040502050405020303" pitchFamily="18" charset="0"/>
              </a:rPr>
              <a:t>Hofmarcher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, T et al. (2019) Comparator Report on Cancer in Europe 2019 - Disease Burden, Costs and Access to Medicines. IHE Report 2019:7. IHE: Lund, Sweden. For further information, please follow:  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  <a:hlinkClick r:id="rId3"/>
              </a:rPr>
              <a:t>https://efpia.eu/cancer-comparator-report/</a:t>
            </a:r>
            <a:r>
              <a:rPr lang="en-GB" sz="1000" dirty="0">
                <a:solidFill>
                  <a:srgbClr val="5C5D5F"/>
                </a:solidFill>
                <a:latin typeface="Georgia" panose="02040502050405020303" pitchFamily="18" charset="0"/>
              </a:rPr>
              <a:t>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3349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327</Words>
  <Application>Microsoft Macintosh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Lato</vt:lpstr>
      <vt:lpstr>Office Theme</vt:lpstr>
      <vt:lpstr>CANCER TYPES</vt:lpstr>
      <vt:lpstr>BREAST CANCER SPENDING</vt:lpstr>
      <vt:lpstr>COLORECTAL CANCER SPENDING</vt:lpstr>
      <vt:lpstr>PROSTATE CANCER SPENDING</vt:lpstr>
      <vt:lpstr>LUNG CANCER SPENDING</vt:lpstr>
      <vt:lpstr>OVARY CANCER SPENDING</vt:lpstr>
      <vt:lpstr>PANCREATIC CANCER SPENDING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CANCER INCIDENCE 1995 vs 2018</dc:title>
  <dc:creator>Martin Minarik</dc:creator>
  <cp:lastModifiedBy>Martin Minarik</cp:lastModifiedBy>
  <cp:revision>32</cp:revision>
  <dcterms:created xsi:type="dcterms:W3CDTF">2020-06-24T11:28:51Z</dcterms:created>
  <dcterms:modified xsi:type="dcterms:W3CDTF">2020-06-24T19:44:17Z</dcterms:modified>
</cp:coreProperties>
</file>