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tags/tag2.xml" ContentType="application/vnd.openxmlformats-officedocument.presentationml.tags+xml"/>
  <Override PartName="/ppt/notesSlides/notesSlide3.xml" ContentType="application/vnd.openxmlformats-officedocument.presentationml.notesSlide+xml"/>
  <Override PartName="/ppt/embeddings/oleObject2.bin" ContentType="application/vnd.openxmlformats-officedocument.oleObject"/>
  <Override PartName="/ppt/tags/tag3.xml" ContentType="application/vnd.openxmlformats-officedocument.presentationml.tags+xml"/>
  <Override PartName="/ppt/notesSlides/notesSlide4.xml" ContentType="application/vnd.openxmlformats-officedocument.presentationml.notesSlide+xml"/>
  <Override PartName="/ppt/embeddings/oleObject3.bin" ContentType="application/vnd.openxmlformats-officedocument.oleObject"/>
  <Override PartName="/ppt/tags/tag4.xml" ContentType="application/vnd.openxmlformats-officedocument.presentationml.tags+xml"/>
  <Override PartName="/ppt/notesSlides/notesSlide5.xml" ContentType="application/vnd.openxmlformats-officedocument.presentationml.notesSlide+xml"/>
  <Override PartName="/ppt/embeddings/oleObject4.bin" ContentType="application/vnd.openxmlformats-officedocument.oleObject"/>
  <Override PartName="/ppt/tags/tag5.xml" ContentType="application/vnd.openxmlformats-officedocument.presentationml.tags+xml"/>
  <Override PartName="/ppt/notesSlides/notesSlide6.xml" ContentType="application/vnd.openxmlformats-officedocument.presentationml.notesSlide+xml"/>
  <Override PartName="/ppt/embeddings/oleObject5.bin" ContentType="application/vnd.openxmlformats-officedocument.oleObject"/>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embeddings/oleObject6.bin" ContentType="application/vnd.openxmlformats-officedocument.oleObject"/>
  <Override PartName="/ppt/tags/tag7.xml" ContentType="application/vnd.openxmlformats-officedocument.presentationml.tags+xml"/>
  <Override PartName="/ppt/notesSlides/notesSlide9.xml" ContentType="application/vnd.openxmlformats-officedocument.presentationml.notesSlide+xml"/>
  <Override PartName="/ppt/embeddings/oleObject7.bin" ContentType="application/vnd.openxmlformats-officedocument.oleObject"/>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embeddings/oleObject8.bin" ContentType="application/vnd.openxmlformats-officedocument.oleObject"/>
  <Override PartName="/ppt/tags/tag9.xml" ContentType="application/vnd.openxmlformats-officedocument.presentationml.tags+xml"/>
  <Override PartName="/ppt/notesSlides/notesSlide12.xml" ContentType="application/vnd.openxmlformats-officedocument.presentationml.notesSlide+xml"/>
  <Override PartName="/ppt/embeddings/oleObject9.bin" ContentType="application/vnd.openxmlformats-officedocument.oleObject"/>
  <Override PartName="/ppt/tags/tag10.xml" ContentType="application/vnd.openxmlformats-officedocument.presentationml.tags+xml"/>
  <Override PartName="/ppt/notesSlides/notesSlide13.xml" ContentType="application/vnd.openxmlformats-officedocument.presentationml.notesSlide+xml"/>
  <Override PartName="/ppt/embeddings/oleObject10.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516119" r:id="rId2"/>
  </p:sldMasterIdLst>
  <p:notesMasterIdLst>
    <p:notesMasterId r:id="rId54"/>
  </p:notesMasterIdLst>
  <p:handoutMasterIdLst>
    <p:handoutMasterId r:id="rId55"/>
  </p:handoutMasterIdLst>
  <p:sldIdLst>
    <p:sldId id="256" r:id="rId3"/>
    <p:sldId id="265" r:id="rId4"/>
    <p:sldId id="297"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8" r:id="rId53"/>
  </p:sldIdLst>
  <p:sldSz cx="9144000" cy="6858000" type="screen4x3"/>
  <p:notesSz cx="6669088" cy="9926638"/>
  <p:defaultTextStyle>
    <a:defPPr>
      <a:defRPr lang="fr-FR"/>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2438" indent="1588" algn="l" rtl="0" fontAlgn="base">
      <a:spcBef>
        <a:spcPct val="0"/>
      </a:spcBef>
      <a:spcAft>
        <a:spcPct val="0"/>
      </a:spcAft>
      <a:defRPr kern="1200">
        <a:solidFill>
          <a:schemeClr val="tx1"/>
        </a:solidFill>
        <a:latin typeface="Arial" charset="0"/>
        <a:ea typeface="MS PGothic" pitchFamily="34" charset="-128"/>
        <a:cs typeface="+mn-cs"/>
      </a:defRPr>
    </a:lvl2pPr>
    <a:lvl3pPr marL="909638" indent="1588" algn="l" rtl="0" fontAlgn="base">
      <a:spcBef>
        <a:spcPct val="0"/>
      </a:spcBef>
      <a:spcAft>
        <a:spcPct val="0"/>
      </a:spcAft>
      <a:defRPr kern="1200">
        <a:solidFill>
          <a:schemeClr val="tx1"/>
        </a:solidFill>
        <a:latin typeface="Arial" charset="0"/>
        <a:ea typeface="MS PGothic" pitchFamily="34" charset="-128"/>
        <a:cs typeface="+mn-cs"/>
      </a:defRPr>
    </a:lvl3pPr>
    <a:lvl4pPr marL="1366838" indent="1588" algn="l" rtl="0" fontAlgn="base">
      <a:spcBef>
        <a:spcPct val="0"/>
      </a:spcBef>
      <a:spcAft>
        <a:spcPct val="0"/>
      </a:spcAft>
      <a:defRPr kern="1200">
        <a:solidFill>
          <a:schemeClr val="tx1"/>
        </a:solidFill>
        <a:latin typeface="Arial" charset="0"/>
        <a:ea typeface="MS PGothic" pitchFamily="34" charset="-128"/>
        <a:cs typeface="+mn-cs"/>
      </a:defRPr>
    </a:lvl4pPr>
    <a:lvl5pPr marL="1822450" indent="1588"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lange" initials="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5841F"/>
    <a:srgbClr val="77787B"/>
    <a:srgbClr val="008898"/>
    <a:srgbClr val="BEC0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2" autoAdjust="0"/>
    <p:restoredTop sz="94649" autoAdjust="0"/>
  </p:normalViewPr>
  <p:slideViewPr>
    <p:cSldViewPr>
      <p:cViewPr>
        <p:scale>
          <a:sx n="70" d="100"/>
          <a:sy n="70" d="100"/>
        </p:scale>
        <p:origin x="-1664" y="-560"/>
      </p:cViewPr>
      <p:guideLst>
        <p:guide orient="horz" pos="2160"/>
        <p:guide pos="2880"/>
      </p:guideLst>
    </p:cSldViewPr>
  </p:slideViewPr>
  <p:outlineViewPr>
    <p:cViewPr>
      <p:scale>
        <a:sx n="33" d="100"/>
        <a:sy n="33" d="100"/>
      </p:scale>
      <p:origin x="0" y="1494"/>
    </p:cViewPr>
  </p:outlineViewPr>
  <p:notesTextViewPr>
    <p:cViewPr>
      <p:scale>
        <a:sx n="100" d="100"/>
        <a:sy n="100" d="100"/>
      </p:scale>
      <p:origin x="0" y="0"/>
    </p:cViewPr>
  </p:notesTextViewPr>
  <p:sorterViewPr>
    <p:cViewPr>
      <p:scale>
        <a:sx n="124" d="100"/>
        <a:sy n="124" d="100"/>
      </p:scale>
      <p:origin x="0" y="36328"/>
    </p:cViewPr>
  </p:sorterViewPr>
  <p:notesViewPr>
    <p:cSldViewPr>
      <p:cViewPr varScale="1">
        <p:scale>
          <a:sx n="52" d="100"/>
          <a:sy n="52" d="100"/>
        </p:scale>
        <p:origin x="-2844"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5-26T11:10:55.225" idx="1">
    <p:pos x="10" y="10"/>
    <p:text>you could have an addition slide to conclude on the next steps, eg timelines, kick off activities/meeting and project duration</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pitchFamily="34" charset="0"/>
                <a:ea typeface="MS PGothic" pitchFamily="34" charset="-128"/>
                <a:cs typeface="+mn-cs"/>
              </a:defRPr>
            </a:lvl1pPr>
          </a:lstStyle>
          <a:p>
            <a:pPr>
              <a:defRPr/>
            </a:pPr>
            <a:endParaRPr lang="fr-BE"/>
          </a:p>
        </p:txBody>
      </p:sp>
      <p:sp>
        <p:nvSpPr>
          <p:cNvPr id="3" name="Date Placeholder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6AB9B6A0-F43D-447F-B05E-50BDC05E0D85}" type="datetimeFigureOut">
              <a:rPr lang="fr-BE"/>
              <a:pPr>
                <a:defRPr/>
              </a:pPr>
              <a:t>6/8/15</a:t>
            </a:fld>
            <a:endParaRPr lang="fr-BE"/>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atin typeface="Arial" pitchFamily="34" charset="0"/>
                <a:ea typeface="MS PGothic" pitchFamily="34" charset="-128"/>
                <a:cs typeface="+mn-cs"/>
              </a:defRPr>
            </a:lvl1pPr>
          </a:lstStyle>
          <a:p>
            <a:pPr>
              <a:defRPr/>
            </a:pPr>
            <a:endParaRPr lang="fr-BE"/>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C8B3CB93-9D7C-4F2C-BB6F-C5C1B642748D}" type="slidenum">
              <a:rPr lang="fr-BE"/>
              <a:pPr>
                <a:defRPr/>
              </a:pPr>
              <a:t>‹#›</a:t>
            </a:fld>
            <a:endParaRPr lang="fr-BE"/>
          </a:p>
        </p:txBody>
      </p:sp>
    </p:spTree>
    <p:extLst>
      <p:ext uri="{BB962C8B-B14F-4D97-AF65-F5344CB8AC3E}">
        <p14:creationId xmlns:p14="http://schemas.microsoft.com/office/powerpoint/2010/main" val="43543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BE"/>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70307C8-37C6-44AF-8F14-EEBB5FD58B1C}" type="datetimeFigureOut">
              <a:rPr lang="fr-BE"/>
              <a:pPr>
                <a:defRPr/>
              </a:pPr>
              <a:t>6/8/15</a:t>
            </a:fld>
            <a:endParaRPr lang="fr-BE"/>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BE"/>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00C61EA5-71DF-4F3F-9F7F-CC1CB03DF332}" type="slidenum">
              <a:rPr lang="fr-BE"/>
              <a:pPr>
                <a:defRPr/>
              </a:pPr>
              <a:t>‹#›</a:t>
            </a:fld>
            <a:endParaRPr lang="fr-BE"/>
          </a:p>
        </p:txBody>
      </p:sp>
    </p:spTree>
    <p:extLst>
      <p:ext uri="{BB962C8B-B14F-4D97-AF65-F5344CB8AC3E}">
        <p14:creationId xmlns:p14="http://schemas.microsoft.com/office/powerpoint/2010/main" val="2055624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2438"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09638"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66838"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245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2327" algn="l" defTabSz="912931" rtl="0" eaLnBrk="1" latinLnBrk="0" hangingPunct="1">
      <a:defRPr sz="1200" kern="1200">
        <a:solidFill>
          <a:schemeClr val="tx1"/>
        </a:solidFill>
        <a:latin typeface="+mn-lt"/>
        <a:ea typeface="+mn-ea"/>
        <a:cs typeface="+mn-cs"/>
      </a:defRPr>
    </a:lvl6pPr>
    <a:lvl7pPr marL="2738794" algn="l" defTabSz="912931" rtl="0" eaLnBrk="1" latinLnBrk="0" hangingPunct="1">
      <a:defRPr sz="1200" kern="1200">
        <a:solidFill>
          <a:schemeClr val="tx1"/>
        </a:solidFill>
        <a:latin typeface="+mn-lt"/>
        <a:ea typeface="+mn-ea"/>
        <a:cs typeface="+mn-cs"/>
      </a:defRPr>
    </a:lvl7pPr>
    <a:lvl8pPr marL="3195260" algn="l" defTabSz="912931" rtl="0" eaLnBrk="1" latinLnBrk="0" hangingPunct="1">
      <a:defRPr sz="1200" kern="1200">
        <a:solidFill>
          <a:schemeClr val="tx1"/>
        </a:solidFill>
        <a:latin typeface="+mn-lt"/>
        <a:ea typeface="+mn-ea"/>
        <a:cs typeface="+mn-cs"/>
      </a:defRPr>
    </a:lvl8pPr>
    <a:lvl9pPr marL="3651726" algn="l" defTabSz="9129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37469" indent="-337469"/>
            <a:endParaRPr lang="en-US" baseline="0" dirty="0" smtClean="0"/>
          </a:p>
          <a:p>
            <a:pPr marL="6292" indent="7866" defTabSz="887863" fontAlgn="auto">
              <a:spcBef>
                <a:spcPts val="0"/>
              </a:spcBef>
              <a:spcAft>
                <a:spcPts val="595"/>
              </a:spcAft>
              <a:buClr>
                <a:srgbClr val="F5841F"/>
              </a:buClr>
              <a:defRPr/>
            </a:pPr>
            <a:r>
              <a:rPr lang="en-US" sz="1600" b="1" dirty="0" smtClean="0">
                <a:solidFill>
                  <a:srgbClr val="77787B"/>
                </a:solidFill>
                <a:latin typeface="Arial" pitchFamily="34" charset="0"/>
                <a:cs typeface="Arial" pitchFamily="34" charset="0"/>
              </a:rPr>
              <a:t>June 2012 - EFPIA Board adopted the R&amp;D and regulatory pathways strategy objectives:</a:t>
            </a:r>
          </a:p>
          <a:p>
            <a:pPr marL="6292" indent="7866" defTabSz="887863" fontAlgn="auto">
              <a:spcBef>
                <a:spcPts val="0"/>
              </a:spcBef>
              <a:spcAft>
                <a:spcPts val="595"/>
              </a:spcAft>
              <a:buClr>
                <a:srgbClr val="F5841F"/>
              </a:buClr>
              <a:defRPr/>
            </a:pPr>
            <a:endParaRPr lang="en-US" sz="1600" b="1" dirty="0" smtClean="0">
              <a:solidFill>
                <a:srgbClr val="77787B"/>
              </a:solidFill>
              <a:latin typeface="Arial" pitchFamily="34" charset="0"/>
              <a:cs typeface="Arial" pitchFamily="34" charset="0"/>
            </a:endParaRPr>
          </a:p>
          <a:p>
            <a:pPr marL="332949" indent="-332949" defTabSz="887863" fontAlgn="auto">
              <a:spcBef>
                <a:spcPts val="0"/>
              </a:spcBef>
              <a:spcAft>
                <a:spcPts val="0"/>
              </a:spcAft>
              <a:buClr>
                <a:srgbClr val="F5841F"/>
              </a:buClr>
              <a:buFont typeface="Wingdings 2" pitchFamily="18" charset="2"/>
              <a:buChar char=""/>
              <a:defRPr/>
            </a:pPr>
            <a:r>
              <a:rPr lang="en-US" sz="1600" dirty="0" smtClean="0">
                <a:solidFill>
                  <a:srgbClr val="77787B"/>
                </a:solidFill>
                <a:latin typeface="Arial" pitchFamily="34" charset="0"/>
                <a:cs typeface="Arial" pitchFamily="34" charset="0"/>
              </a:rPr>
              <a:t>Modernize development and regulatory models</a:t>
            </a:r>
            <a:endParaRPr lang="en-US" sz="1600" dirty="0" smtClean="0">
              <a:solidFill>
                <a:srgbClr val="77787B"/>
              </a:solidFill>
              <a:latin typeface="Arial" pitchFamily="34" charset="0"/>
              <a:ea typeface="+mn-ea"/>
              <a:cs typeface="Arial" pitchFamily="34" charset="0"/>
            </a:endParaRPr>
          </a:p>
          <a:p>
            <a:pPr marL="332949" indent="-332949" defTabSz="887863" fontAlgn="auto">
              <a:spcBef>
                <a:spcPts val="0"/>
              </a:spcBef>
              <a:spcAft>
                <a:spcPts val="0"/>
              </a:spcAft>
              <a:buClr>
                <a:srgbClr val="F5841F"/>
              </a:buClr>
              <a:buFont typeface="Wingdings 2" pitchFamily="18" charset="2"/>
              <a:buChar char=""/>
              <a:defRPr/>
            </a:pPr>
            <a:r>
              <a:rPr lang="en-US" sz="1600" dirty="0" smtClean="0">
                <a:solidFill>
                  <a:srgbClr val="77787B"/>
                </a:solidFill>
                <a:latin typeface="Arial" pitchFamily="34" charset="0"/>
                <a:cs typeface="Arial" pitchFamily="34" charset="0"/>
              </a:rPr>
              <a:t>Increase predictability and productivity of R&amp;D </a:t>
            </a:r>
          </a:p>
          <a:p>
            <a:pPr marL="332949" indent="-332949" defTabSz="887863" fontAlgn="auto">
              <a:spcBef>
                <a:spcPts val="0"/>
              </a:spcBef>
              <a:spcAft>
                <a:spcPts val="0"/>
              </a:spcAft>
              <a:buClr>
                <a:srgbClr val="F5841F"/>
              </a:buClr>
              <a:buFont typeface="Wingdings 2" pitchFamily="18" charset="2"/>
              <a:buChar char=""/>
              <a:defRPr/>
            </a:pPr>
            <a:r>
              <a:rPr lang="en-US" sz="1600" dirty="0" smtClean="0">
                <a:solidFill>
                  <a:srgbClr val="77787B"/>
                </a:solidFill>
                <a:latin typeface="Arial" pitchFamily="34" charset="0"/>
                <a:cs typeface="Arial" pitchFamily="34" charset="0"/>
              </a:rPr>
              <a:t>Accelerate patient access to safe, innovative treatments. </a:t>
            </a:r>
          </a:p>
          <a:p>
            <a:pPr marL="332949" indent="-332949" defTabSz="887863" fontAlgn="auto">
              <a:spcBef>
                <a:spcPct val="20000"/>
              </a:spcBef>
              <a:spcAft>
                <a:spcPts val="595"/>
              </a:spcAft>
              <a:buClr>
                <a:srgbClr val="F5841F"/>
              </a:buClr>
              <a:defRPr/>
            </a:pPr>
            <a:endParaRPr lang="en-US" sz="1600" b="1" dirty="0" smtClean="0">
              <a:solidFill>
                <a:srgbClr val="77787B"/>
              </a:solidFill>
              <a:latin typeface="Arial" pitchFamily="34" charset="0"/>
              <a:cs typeface="Arial" pitchFamily="34" charset="0"/>
            </a:endParaRPr>
          </a:p>
          <a:p>
            <a:pPr marL="332949" indent="-332949" defTabSz="887863" fontAlgn="auto">
              <a:spcBef>
                <a:spcPct val="20000"/>
              </a:spcBef>
              <a:spcAft>
                <a:spcPts val="595"/>
              </a:spcAft>
              <a:buClr>
                <a:srgbClr val="F5841F"/>
              </a:buClr>
              <a:defRPr/>
            </a:pPr>
            <a:endParaRPr lang="en-US" sz="1600" b="1" dirty="0" smtClean="0">
              <a:solidFill>
                <a:srgbClr val="77787B"/>
              </a:solidFill>
              <a:latin typeface="Arial" pitchFamily="34" charset="0"/>
              <a:cs typeface="Arial" pitchFamily="34" charset="0"/>
            </a:endParaRPr>
          </a:p>
          <a:p>
            <a:pPr marL="332949" indent="-332949" defTabSz="887863" fontAlgn="auto">
              <a:spcBef>
                <a:spcPct val="20000"/>
              </a:spcBef>
              <a:spcAft>
                <a:spcPts val="595"/>
              </a:spcAft>
              <a:buClr>
                <a:srgbClr val="F5841F"/>
              </a:buClr>
              <a:defRPr/>
            </a:pPr>
            <a:endParaRPr lang="en-US" sz="1600" b="1" dirty="0" smtClean="0">
              <a:solidFill>
                <a:srgbClr val="77787B"/>
              </a:solidFill>
              <a:latin typeface="Arial" pitchFamily="34" charset="0"/>
              <a:cs typeface="Arial" pitchFamily="34" charset="0"/>
            </a:endParaRPr>
          </a:p>
          <a:p>
            <a:pPr marL="332949" indent="-332949" defTabSz="887863" fontAlgn="auto">
              <a:spcBef>
                <a:spcPct val="20000"/>
              </a:spcBef>
              <a:spcAft>
                <a:spcPts val="595"/>
              </a:spcAft>
              <a:buClr>
                <a:srgbClr val="F5841F"/>
              </a:buClr>
              <a:defRPr/>
            </a:pPr>
            <a:r>
              <a:rPr lang="en-US" sz="1600" b="1" dirty="0" smtClean="0">
                <a:solidFill>
                  <a:srgbClr val="77787B"/>
                </a:solidFill>
                <a:latin typeface="Arial" pitchFamily="34" charset="0"/>
                <a:cs typeface="Arial" pitchFamily="34" charset="0"/>
              </a:rPr>
              <a:t>Seven themes:</a:t>
            </a:r>
          </a:p>
          <a:p>
            <a:pPr marL="452707" indent="-452707">
              <a:buFont typeface="+mj-lt"/>
              <a:buAutoNum type="arabicPeriod"/>
            </a:pPr>
            <a:r>
              <a:rPr lang="en-GB" sz="1600" dirty="0" smtClean="0">
                <a:solidFill>
                  <a:schemeClr val="tx1">
                    <a:lumMod val="65000"/>
                    <a:lumOff val="35000"/>
                  </a:schemeClr>
                </a:solidFill>
              </a:rPr>
              <a:t>Progressive marketing authorization – now MAPPs </a:t>
            </a:r>
          </a:p>
          <a:p>
            <a:pPr marL="452707" indent="-452707">
              <a:buFont typeface="+mj-lt"/>
              <a:buAutoNum type="arabicPeriod"/>
            </a:pPr>
            <a:r>
              <a:rPr lang="en-GB" sz="1600" dirty="0" smtClean="0">
                <a:solidFill>
                  <a:schemeClr val="tx1">
                    <a:lumMod val="65000"/>
                    <a:lumOff val="35000"/>
                  </a:schemeClr>
                </a:solidFill>
              </a:rPr>
              <a:t>Benefit/risk assessment and collection of real life data</a:t>
            </a:r>
          </a:p>
          <a:p>
            <a:pPr marL="452707" indent="-452707">
              <a:buFont typeface="+mj-lt"/>
              <a:buAutoNum type="arabicPeriod"/>
            </a:pPr>
            <a:r>
              <a:rPr lang="en-GB" sz="1600" dirty="0" smtClean="0">
                <a:solidFill>
                  <a:schemeClr val="tx1">
                    <a:lumMod val="65000"/>
                    <a:lumOff val="35000"/>
                  </a:schemeClr>
                </a:solidFill>
              </a:rPr>
              <a:t>New trial design and associated statistical methodologies</a:t>
            </a:r>
          </a:p>
          <a:p>
            <a:pPr marL="452707" indent="-452707">
              <a:buFont typeface="+mj-lt"/>
              <a:buAutoNum type="arabicPeriod"/>
            </a:pPr>
            <a:r>
              <a:rPr lang="en-GB" sz="1600" dirty="0" smtClean="0">
                <a:solidFill>
                  <a:schemeClr val="tx1">
                    <a:lumMod val="65000"/>
                    <a:lumOff val="35000"/>
                  </a:schemeClr>
                </a:solidFill>
              </a:rPr>
              <a:t>Adapt regulatory framework to new science and products </a:t>
            </a:r>
          </a:p>
          <a:p>
            <a:pPr marL="452707" indent="-452707">
              <a:buFont typeface="+mj-lt"/>
              <a:buAutoNum type="arabicPeriod"/>
            </a:pPr>
            <a:r>
              <a:rPr lang="en-GB" sz="1600" dirty="0" smtClean="0">
                <a:solidFill>
                  <a:schemeClr val="tx1">
                    <a:lumMod val="65000"/>
                    <a:lumOff val="35000"/>
                  </a:schemeClr>
                </a:solidFill>
              </a:rPr>
              <a:t>Global medicines development ensuring global coordinated regulatory framework</a:t>
            </a:r>
          </a:p>
          <a:p>
            <a:pPr marL="452707" indent="-452707">
              <a:buFont typeface="+mj-lt"/>
              <a:buAutoNum type="arabicPeriod"/>
            </a:pPr>
            <a:r>
              <a:rPr lang="en-GB" sz="1600" dirty="0" smtClean="0">
                <a:solidFill>
                  <a:schemeClr val="tx1">
                    <a:lumMod val="65000"/>
                    <a:lumOff val="35000"/>
                  </a:schemeClr>
                </a:solidFill>
              </a:rPr>
              <a:t>Regulatory excellence</a:t>
            </a:r>
          </a:p>
          <a:p>
            <a:pPr marL="452707" indent="-452707">
              <a:buFont typeface="+mj-lt"/>
              <a:buAutoNum type="arabicPeriod"/>
            </a:pPr>
            <a:r>
              <a:rPr lang="en-GB" sz="1600" dirty="0" smtClean="0">
                <a:solidFill>
                  <a:schemeClr val="tx1">
                    <a:lumMod val="65000"/>
                    <a:lumOff val="35000"/>
                  </a:schemeClr>
                </a:solidFill>
              </a:rPr>
              <a:t>Incentives </a:t>
            </a:r>
          </a:p>
          <a:p>
            <a:endParaRPr lang="en-US" dirty="0" smtClean="0"/>
          </a:p>
          <a:p>
            <a:pPr marL="337469" indent="-337469"/>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22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0058" y="5333978"/>
            <a:ext cx="5683168" cy="245906"/>
          </a:xfrm>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31</a:t>
            </a:fld>
            <a:endParaRPr lang="en-GB" dirty="0"/>
          </a:p>
        </p:txBody>
      </p:sp>
    </p:spTree>
    <p:extLst>
      <p:ext uri="{BB962C8B-B14F-4D97-AF65-F5344CB8AC3E}">
        <p14:creationId xmlns:p14="http://schemas.microsoft.com/office/powerpoint/2010/main" val="2613647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32</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3039" indent="-332949" defTabSz="887863" eaLnBrk="1" fontAlgn="auto" hangingPunct="1">
              <a:spcBef>
                <a:spcPts val="595"/>
              </a:spcBef>
              <a:spcAft>
                <a:spcPts val="595"/>
              </a:spcAft>
              <a:buClr>
                <a:srgbClr val="F5841F"/>
              </a:buClr>
              <a:buFont typeface="Wingdings 2" pitchFamily="18" charset="2"/>
              <a:buChar char=""/>
              <a:defRPr/>
            </a:pPr>
            <a:r>
              <a:rPr lang="en-US" sz="1600" dirty="0" smtClean="0">
                <a:solidFill>
                  <a:srgbClr val="77787B"/>
                </a:solidFill>
                <a:latin typeface="Arial" pitchFamily="34" charset="0"/>
                <a:ea typeface="+mn-ea"/>
                <a:cs typeface="Arial" pitchFamily="34" charset="0"/>
              </a:rPr>
              <a:t>Drive international outreach, bringing together decision makers from patients, industry, payers, </a:t>
            </a:r>
            <a:r>
              <a:rPr lang="en-US" sz="1600" dirty="0" smtClean="0">
                <a:solidFill>
                  <a:srgbClr val="77787B"/>
                </a:solidFill>
                <a:latin typeface="Arial" pitchFamily="34" charset="0"/>
                <a:cs typeface="Arial" pitchFamily="34" charset="0"/>
              </a:rPr>
              <a:t>HTAs, practitioners </a:t>
            </a:r>
            <a:r>
              <a:rPr lang="en-US" sz="1600" dirty="0" smtClean="0">
                <a:solidFill>
                  <a:srgbClr val="77787B"/>
                </a:solidFill>
                <a:latin typeface="Arial" pitchFamily="34" charset="0"/>
                <a:ea typeface="+mn-ea"/>
                <a:cs typeface="Arial" pitchFamily="34" charset="0"/>
              </a:rPr>
              <a:t>and regulators to both create awareness and build consensus</a:t>
            </a:r>
          </a:p>
          <a:p>
            <a:pPr marL="453039" indent="-332949" defTabSz="887863" eaLnBrk="1" fontAlgn="auto" hangingPunct="1">
              <a:spcBef>
                <a:spcPts val="595"/>
              </a:spcBef>
              <a:spcAft>
                <a:spcPts val="595"/>
              </a:spcAft>
              <a:buClr>
                <a:srgbClr val="F5841F"/>
              </a:buClr>
              <a:buFont typeface="Wingdings 2" pitchFamily="18" charset="2"/>
              <a:buChar char=""/>
              <a:defRPr/>
            </a:pPr>
            <a:r>
              <a:rPr lang="en-US" sz="1600" dirty="0" smtClean="0">
                <a:solidFill>
                  <a:srgbClr val="77787B"/>
                </a:solidFill>
                <a:latin typeface="Arial" pitchFamily="34" charset="0"/>
                <a:cs typeface="Arial" pitchFamily="34" charset="0"/>
              </a:rPr>
              <a:t>Develop traction with thought leaders to create an environment supportive of MAPPs amongst key opinion leaders and decision makers</a:t>
            </a:r>
          </a:p>
          <a:p>
            <a:pPr marL="453039" indent="-332949" defTabSz="887863" eaLnBrk="1" fontAlgn="auto" hangingPunct="1">
              <a:spcBef>
                <a:spcPts val="595"/>
              </a:spcBef>
              <a:spcAft>
                <a:spcPts val="595"/>
              </a:spcAft>
              <a:buClr>
                <a:srgbClr val="F5841F"/>
              </a:buClr>
              <a:buFont typeface="Wingdings 2" pitchFamily="18" charset="2"/>
              <a:buChar char=""/>
              <a:defRPr/>
            </a:pPr>
            <a:r>
              <a:rPr lang="en-US" sz="1600" dirty="0" smtClean="0">
                <a:solidFill>
                  <a:srgbClr val="77787B"/>
                </a:solidFill>
                <a:latin typeface="Arial" pitchFamily="34" charset="0"/>
                <a:ea typeface="+mn-ea"/>
                <a:cs typeface="Arial" pitchFamily="34" charset="0"/>
              </a:rPr>
              <a:t>Enhance the discussion and debate around MAPPs, to remove bottlenecks to the </a:t>
            </a:r>
            <a:r>
              <a:rPr lang="en-US" sz="1600" dirty="0" err="1" smtClean="0">
                <a:solidFill>
                  <a:srgbClr val="77787B"/>
                </a:solidFill>
                <a:latin typeface="Arial" pitchFamily="34" charset="0"/>
                <a:ea typeface="+mn-ea"/>
                <a:cs typeface="Arial" pitchFamily="34" charset="0"/>
              </a:rPr>
              <a:t>mutli</a:t>
            </a:r>
            <a:r>
              <a:rPr lang="en-US" sz="1600" dirty="0" smtClean="0">
                <a:solidFill>
                  <a:srgbClr val="77787B"/>
                </a:solidFill>
                <a:latin typeface="Arial" pitchFamily="34" charset="0"/>
                <a:ea typeface="+mn-ea"/>
                <a:cs typeface="Arial" pitchFamily="34" charset="0"/>
              </a:rPr>
              <a:t>-stakeholder approach to the life cycle evaluation of new therapies.</a:t>
            </a:r>
          </a:p>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33</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34</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0058" y="5333978"/>
            <a:ext cx="5683168" cy="245906"/>
          </a:xfrm>
        </p:spPr>
        <p:txBody>
          <a:bodyPr/>
          <a:lstStyle/>
          <a:p>
            <a:endParaRPr lang="en-US"/>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35</a:t>
            </a:fld>
            <a:endParaRPr lang="en-GB" dirty="0"/>
          </a:p>
        </p:txBody>
      </p:sp>
    </p:spTree>
    <p:extLst>
      <p:ext uri="{BB962C8B-B14F-4D97-AF65-F5344CB8AC3E}">
        <p14:creationId xmlns:p14="http://schemas.microsoft.com/office/powerpoint/2010/main" val="401389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37469" indent="-337469"/>
            <a:endParaRPr lang="en-US" baseline="0" dirty="0" smtClean="0"/>
          </a:p>
          <a:p>
            <a:pPr marL="6292" indent="7866" defTabSz="887863" fontAlgn="auto">
              <a:spcBef>
                <a:spcPts val="0"/>
              </a:spcBef>
              <a:spcAft>
                <a:spcPts val="595"/>
              </a:spcAft>
              <a:buClr>
                <a:srgbClr val="F5841F"/>
              </a:buClr>
              <a:defRPr/>
            </a:pPr>
            <a:r>
              <a:rPr lang="en-US" sz="1600" b="1" dirty="0" smtClean="0">
                <a:solidFill>
                  <a:srgbClr val="77787B"/>
                </a:solidFill>
                <a:latin typeface="Arial" pitchFamily="34" charset="0"/>
                <a:cs typeface="Arial" pitchFamily="34" charset="0"/>
              </a:rPr>
              <a:t>June 2012 - EFPIA Board adopted the R&amp;D and regulatory pathways strategy objectives:</a:t>
            </a:r>
          </a:p>
          <a:p>
            <a:pPr marL="6292" indent="7866" defTabSz="887863" fontAlgn="auto">
              <a:spcBef>
                <a:spcPts val="0"/>
              </a:spcBef>
              <a:spcAft>
                <a:spcPts val="595"/>
              </a:spcAft>
              <a:buClr>
                <a:srgbClr val="F5841F"/>
              </a:buClr>
              <a:defRPr/>
            </a:pPr>
            <a:endParaRPr lang="en-US" sz="1600" b="1" dirty="0" smtClean="0">
              <a:solidFill>
                <a:srgbClr val="77787B"/>
              </a:solidFill>
              <a:latin typeface="Arial" pitchFamily="34" charset="0"/>
              <a:cs typeface="Arial" pitchFamily="34" charset="0"/>
            </a:endParaRPr>
          </a:p>
          <a:p>
            <a:pPr marL="332949" indent="-332949" defTabSz="887863" fontAlgn="auto">
              <a:spcBef>
                <a:spcPts val="0"/>
              </a:spcBef>
              <a:spcAft>
                <a:spcPts val="0"/>
              </a:spcAft>
              <a:buClr>
                <a:srgbClr val="F5841F"/>
              </a:buClr>
              <a:buFont typeface="Wingdings 2" pitchFamily="18" charset="2"/>
              <a:buChar char=""/>
              <a:defRPr/>
            </a:pPr>
            <a:r>
              <a:rPr lang="en-US" sz="1600" dirty="0" smtClean="0">
                <a:solidFill>
                  <a:srgbClr val="77787B"/>
                </a:solidFill>
                <a:latin typeface="Arial" pitchFamily="34" charset="0"/>
                <a:cs typeface="Arial" pitchFamily="34" charset="0"/>
              </a:rPr>
              <a:t>Modernize development and regulatory models</a:t>
            </a:r>
            <a:endParaRPr lang="en-US" sz="1600" dirty="0" smtClean="0">
              <a:solidFill>
                <a:srgbClr val="77787B"/>
              </a:solidFill>
              <a:latin typeface="Arial" pitchFamily="34" charset="0"/>
              <a:ea typeface="+mn-ea"/>
              <a:cs typeface="Arial" pitchFamily="34" charset="0"/>
            </a:endParaRPr>
          </a:p>
          <a:p>
            <a:pPr marL="332949" indent="-332949" defTabSz="887863" fontAlgn="auto">
              <a:spcBef>
                <a:spcPts val="0"/>
              </a:spcBef>
              <a:spcAft>
                <a:spcPts val="0"/>
              </a:spcAft>
              <a:buClr>
                <a:srgbClr val="F5841F"/>
              </a:buClr>
              <a:buFont typeface="Wingdings 2" pitchFamily="18" charset="2"/>
              <a:buChar char=""/>
              <a:defRPr/>
            </a:pPr>
            <a:r>
              <a:rPr lang="en-US" sz="1600" dirty="0" smtClean="0">
                <a:solidFill>
                  <a:srgbClr val="77787B"/>
                </a:solidFill>
                <a:latin typeface="Arial" pitchFamily="34" charset="0"/>
                <a:cs typeface="Arial" pitchFamily="34" charset="0"/>
              </a:rPr>
              <a:t>Increase predictability and productivity of R&amp;D </a:t>
            </a:r>
          </a:p>
          <a:p>
            <a:pPr marL="332949" indent="-332949" defTabSz="887863" fontAlgn="auto">
              <a:spcBef>
                <a:spcPts val="0"/>
              </a:spcBef>
              <a:spcAft>
                <a:spcPts val="0"/>
              </a:spcAft>
              <a:buClr>
                <a:srgbClr val="F5841F"/>
              </a:buClr>
              <a:buFont typeface="Wingdings 2" pitchFamily="18" charset="2"/>
              <a:buChar char=""/>
              <a:defRPr/>
            </a:pPr>
            <a:r>
              <a:rPr lang="en-US" sz="1600" dirty="0" smtClean="0">
                <a:solidFill>
                  <a:srgbClr val="77787B"/>
                </a:solidFill>
                <a:latin typeface="Arial" pitchFamily="34" charset="0"/>
                <a:cs typeface="Arial" pitchFamily="34" charset="0"/>
              </a:rPr>
              <a:t>Accelerate patient access to safe, innovative treatments. </a:t>
            </a:r>
          </a:p>
          <a:p>
            <a:pPr marL="332949" indent="-332949" defTabSz="887863" fontAlgn="auto">
              <a:spcBef>
                <a:spcPct val="20000"/>
              </a:spcBef>
              <a:spcAft>
                <a:spcPts val="595"/>
              </a:spcAft>
              <a:buClr>
                <a:srgbClr val="F5841F"/>
              </a:buClr>
              <a:defRPr/>
            </a:pPr>
            <a:endParaRPr lang="en-US" sz="1600" b="1" dirty="0" smtClean="0">
              <a:solidFill>
                <a:srgbClr val="77787B"/>
              </a:solidFill>
              <a:latin typeface="Arial" pitchFamily="34" charset="0"/>
              <a:cs typeface="Arial" pitchFamily="34" charset="0"/>
            </a:endParaRPr>
          </a:p>
          <a:p>
            <a:pPr marL="332949" indent="-332949" defTabSz="887863" fontAlgn="auto">
              <a:spcBef>
                <a:spcPct val="20000"/>
              </a:spcBef>
              <a:spcAft>
                <a:spcPts val="595"/>
              </a:spcAft>
              <a:buClr>
                <a:srgbClr val="F5841F"/>
              </a:buClr>
              <a:defRPr/>
            </a:pPr>
            <a:endParaRPr lang="en-US" sz="1600" b="1" dirty="0" smtClean="0">
              <a:solidFill>
                <a:srgbClr val="77787B"/>
              </a:solidFill>
              <a:latin typeface="Arial" pitchFamily="34" charset="0"/>
              <a:cs typeface="Arial" pitchFamily="34" charset="0"/>
            </a:endParaRPr>
          </a:p>
          <a:p>
            <a:pPr marL="332949" indent="-332949" defTabSz="887863" fontAlgn="auto">
              <a:spcBef>
                <a:spcPct val="20000"/>
              </a:spcBef>
              <a:spcAft>
                <a:spcPts val="595"/>
              </a:spcAft>
              <a:buClr>
                <a:srgbClr val="F5841F"/>
              </a:buClr>
              <a:defRPr/>
            </a:pPr>
            <a:endParaRPr lang="en-US" sz="1600" b="1" dirty="0" smtClean="0">
              <a:solidFill>
                <a:srgbClr val="77787B"/>
              </a:solidFill>
              <a:latin typeface="Arial" pitchFamily="34" charset="0"/>
              <a:cs typeface="Arial" pitchFamily="34" charset="0"/>
            </a:endParaRPr>
          </a:p>
          <a:p>
            <a:pPr marL="332949" indent="-332949" defTabSz="887863" fontAlgn="auto">
              <a:spcBef>
                <a:spcPct val="20000"/>
              </a:spcBef>
              <a:spcAft>
                <a:spcPts val="595"/>
              </a:spcAft>
              <a:buClr>
                <a:srgbClr val="F5841F"/>
              </a:buClr>
              <a:defRPr/>
            </a:pPr>
            <a:r>
              <a:rPr lang="en-US" sz="1600" b="1" dirty="0" smtClean="0">
                <a:solidFill>
                  <a:srgbClr val="77787B"/>
                </a:solidFill>
                <a:latin typeface="Arial" pitchFamily="34" charset="0"/>
                <a:cs typeface="Arial" pitchFamily="34" charset="0"/>
              </a:rPr>
              <a:t>Seven themes:</a:t>
            </a:r>
          </a:p>
          <a:p>
            <a:pPr marL="452707" indent="-452707">
              <a:buFont typeface="+mj-lt"/>
              <a:buAutoNum type="arabicPeriod"/>
            </a:pPr>
            <a:r>
              <a:rPr lang="en-GB" sz="1600" dirty="0" smtClean="0">
                <a:solidFill>
                  <a:schemeClr val="tx1">
                    <a:lumMod val="65000"/>
                    <a:lumOff val="35000"/>
                  </a:schemeClr>
                </a:solidFill>
              </a:rPr>
              <a:t>Progressive marketing authorization – now MAPPs </a:t>
            </a:r>
          </a:p>
          <a:p>
            <a:pPr marL="452707" indent="-452707">
              <a:buFont typeface="+mj-lt"/>
              <a:buAutoNum type="arabicPeriod"/>
            </a:pPr>
            <a:r>
              <a:rPr lang="en-GB" sz="1600" dirty="0" smtClean="0">
                <a:solidFill>
                  <a:schemeClr val="tx1">
                    <a:lumMod val="65000"/>
                    <a:lumOff val="35000"/>
                  </a:schemeClr>
                </a:solidFill>
              </a:rPr>
              <a:t>Benefit/risk assessment and collection of real life data</a:t>
            </a:r>
          </a:p>
          <a:p>
            <a:pPr marL="452707" indent="-452707">
              <a:buFont typeface="+mj-lt"/>
              <a:buAutoNum type="arabicPeriod"/>
            </a:pPr>
            <a:r>
              <a:rPr lang="en-GB" sz="1600" dirty="0" smtClean="0">
                <a:solidFill>
                  <a:schemeClr val="tx1">
                    <a:lumMod val="65000"/>
                    <a:lumOff val="35000"/>
                  </a:schemeClr>
                </a:solidFill>
              </a:rPr>
              <a:t>New trial design and associated statistical methodologies</a:t>
            </a:r>
          </a:p>
          <a:p>
            <a:pPr marL="452707" indent="-452707">
              <a:buFont typeface="+mj-lt"/>
              <a:buAutoNum type="arabicPeriod"/>
            </a:pPr>
            <a:r>
              <a:rPr lang="en-GB" sz="1600" dirty="0" smtClean="0">
                <a:solidFill>
                  <a:schemeClr val="tx1">
                    <a:lumMod val="65000"/>
                    <a:lumOff val="35000"/>
                  </a:schemeClr>
                </a:solidFill>
              </a:rPr>
              <a:t>Adapt regulatory framework to new science and products </a:t>
            </a:r>
          </a:p>
          <a:p>
            <a:pPr marL="452707" indent="-452707">
              <a:buFont typeface="+mj-lt"/>
              <a:buAutoNum type="arabicPeriod"/>
            </a:pPr>
            <a:r>
              <a:rPr lang="en-GB" sz="1600" dirty="0" smtClean="0">
                <a:solidFill>
                  <a:schemeClr val="tx1">
                    <a:lumMod val="65000"/>
                    <a:lumOff val="35000"/>
                  </a:schemeClr>
                </a:solidFill>
              </a:rPr>
              <a:t>Global medicines development ensuring global coordinated regulatory framework</a:t>
            </a:r>
          </a:p>
          <a:p>
            <a:pPr marL="452707" indent="-452707">
              <a:buFont typeface="+mj-lt"/>
              <a:buAutoNum type="arabicPeriod"/>
            </a:pPr>
            <a:r>
              <a:rPr lang="en-GB" sz="1600" dirty="0" smtClean="0">
                <a:solidFill>
                  <a:schemeClr val="tx1">
                    <a:lumMod val="65000"/>
                    <a:lumOff val="35000"/>
                  </a:schemeClr>
                </a:solidFill>
              </a:rPr>
              <a:t>Regulatory excellence</a:t>
            </a:r>
          </a:p>
          <a:p>
            <a:pPr marL="452707" indent="-452707">
              <a:buFont typeface="+mj-lt"/>
              <a:buAutoNum type="arabicPeriod"/>
            </a:pPr>
            <a:r>
              <a:rPr lang="en-GB" sz="1600" dirty="0" smtClean="0">
                <a:solidFill>
                  <a:schemeClr val="tx1">
                    <a:lumMod val="65000"/>
                    <a:lumOff val="35000"/>
                  </a:schemeClr>
                </a:solidFill>
              </a:rPr>
              <a:t>Incentives </a:t>
            </a:r>
          </a:p>
          <a:p>
            <a:endParaRPr lang="en-US" dirty="0" smtClean="0"/>
          </a:p>
          <a:p>
            <a:pPr marL="337469" indent="-337469"/>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36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7469" indent="-337469">
              <a:buFont typeface="Arial" pitchFamily="34" charset="0"/>
              <a:buChar char="•"/>
            </a:pPr>
            <a:r>
              <a:rPr lang="en-US" baseline="0" dirty="0" smtClean="0"/>
              <a:t>The goal of MAPPs is to balance </a:t>
            </a:r>
            <a:r>
              <a:rPr lang="en-GB" dirty="0"/>
              <a:t>timely access for patients with the need to provide evolving information a new therapy’s benefits and risks. </a:t>
            </a:r>
          </a:p>
          <a:p>
            <a:pPr marL="337469" indent="-337469"/>
            <a:endParaRPr lang="en-GB" dirty="0"/>
          </a:p>
          <a:p>
            <a:pPr marL="337469" indent="-337469">
              <a:buFont typeface="Arial" pitchFamily="34" charset="0"/>
              <a:buChar char="•"/>
            </a:pPr>
            <a:r>
              <a:rPr lang="en-GB" dirty="0"/>
              <a:t>MAPPs are being piloted in Europe, and we believe MAPPs will eventually incorporate adaptive clinical trial design, patient centric benefit/risk assessment and continuous evaluation as new real-world evidence becomes available.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23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a:t>
            </a:r>
            <a:r>
              <a:rPr lang="en-US" baseline="0" dirty="0" smtClean="0"/>
              <a:t> stakeholder relationships for MAPPs visualized. No longer is the regulatory process a series of bilateral discussions between a drug company and a regulator, payer, HTA, etc in a linear fashion…</a:t>
            </a:r>
          </a:p>
          <a:p>
            <a:endParaRPr lang="en-US" baseline="0" dirty="0" smtClean="0"/>
          </a:p>
          <a:p>
            <a:endParaRPr lang="en-US" baseline="0" dirty="0" smtClean="0"/>
          </a:p>
          <a:p>
            <a:r>
              <a:rPr lang="en-US" baseline="0" dirty="0" smtClean="0"/>
              <a:t>The evidence required and ‘success metrics’ are agreed in advance, and the performance of the therapy is evaluated based on actual evidence generated by how the new therapy performs in patients.</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24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baseline="0" dirty="0" smtClean="0"/>
          </a:p>
          <a:p>
            <a:r>
              <a:rPr lang="en-US" baseline="0" dirty="0" smtClean="0"/>
              <a:t>MAPPs imply that ALL stakeholders in the decision making process are involved at the start of designing the MAPPs trial. </a:t>
            </a:r>
          </a:p>
          <a:p>
            <a:endParaRPr lang="en-US" baseline="0" dirty="0" smtClean="0"/>
          </a:p>
          <a:p>
            <a:r>
              <a:rPr lang="en-US" baseline="0" dirty="0" smtClean="0"/>
              <a:t>The evidence required and ‘success metrics’ are agreed in advance, and the performance of the therapy is evaluated based on actual evidence generated by how the new therapy performs in patients.</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25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 extraordinary amount of activities , many are ongoing </a:t>
            </a:r>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26</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27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gives an update as of May 5, 2015, as to the status of the EMA MAPPs pilot.</a:t>
            </a:r>
          </a:p>
          <a:p>
            <a:endParaRPr lang="en-US" baseline="0" dirty="0" smtClean="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28</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29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30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81000" y="2818801"/>
            <a:ext cx="4923448" cy="1114256"/>
          </a:xfrm>
        </p:spPr>
        <p:txBody>
          <a:bodyPr>
            <a:normAutofit/>
          </a:bodyPr>
          <a:lstStyle>
            <a:lvl1pPr algn="l">
              <a:lnSpc>
                <a:spcPts val="4000"/>
              </a:lnSpc>
              <a:defRPr sz="4000" b="1">
                <a:solidFill>
                  <a:srgbClr val="008898"/>
                </a:solidFill>
                <a:latin typeface="Arial" pitchFamily="34" charset="0"/>
                <a:cs typeface="Arial" pitchFamily="34" charset="0"/>
              </a:defRPr>
            </a:lvl1pPr>
          </a:lstStyle>
          <a:p>
            <a:r>
              <a:rPr lang="en-US" smtClean="0"/>
              <a:t>Click to edit Master title style</a:t>
            </a:r>
            <a:endParaRPr lang="fr-BE" dirty="0"/>
          </a:p>
        </p:txBody>
      </p:sp>
      <p:sp>
        <p:nvSpPr>
          <p:cNvPr id="3" name="Subtitle 2"/>
          <p:cNvSpPr>
            <a:spLocks noGrp="1"/>
          </p:cNvSpPr>
          <p:nvPr>
            <p:ph type="subTitle" idx="1"/>
          </p:nvPr>
        </p:nvSpPr>
        <p:spPr>
          <a:xfrm>
            <a:off x="3682800" y="4014002"/>
            <a:ext cx="4968552" cy="576064"/>
          </a:xfrm>
        </p:spPr>
        <p:txBody>
          <a:bodyPr>
            <a:normAutofit/>
          </a:bodyPr>
          <a:lstStyle>
            <a:lvl1pPr marL="0" indent="0" algn="l">
              <a:buNone/>
              <a:defRPr sz="1900">
                <a:solidFill>
                  <a:srgbClr val="F5841F"/>
                </a:solidFill>
                <a:latin typeface="Arial" pitchFamily="34" charset="0"/>
                <a:cs typeface="Arial" pitchFamily="34" charset="0"/>
              </a:defRPr>
            </a:lvl1pPr>
            <a:lvl2pPr marL="456463" indent="0" algn="ctr">
              <a:buNone/>
              <a:defRPr>
                <a:solidFill>
                  <a:schemeClr val="tx1">
                    <a:tint val="75000"/>
                  </a:schemeClr>
                </a:solidFill>
              </a:defRPr>
            </a:lvl2pPr>
            <a:lvl3pPr marL="912931" indent="0" algn="ctr">
              <a:buNone/>
              <a:defRPr>
                <a:solidFill>
                  <a:schemeClr val="tx1">
                    <a:tint val="75000"/>
                  </a:schemeClr>
                </a:solidFill>
              </a:defRPr>
            </a:lvl3pPr>
            <a:lvl4pPr marL="1369397" indent="0" algn="ctr">
              <a:buNone/>
              <a:defRPr>
                <a:solidFill>
                  <a:schemeClr val="tx1">
                    <a:tint val="75000"/>
                  </a:schemeClr>
                </a:solidFill>
              </a:defRPr>
            </a:lvl4pPr>
            <a:lvl5pPr marL="1825862" indent="0" algn="ctr">
              <a:buNone/>
              <a:defRPr>
                <a:solidFill>
                  <a:schemeClr val="tx1">
                    <a:tint val="75000"/>
                  </a:schemeClr>
                </a:solidFill>
              </a:defRPr>
            </a:lvl5pPr>
            <a:lvl6pPr marL="2282327" indent="0" algn="ctr">
              <a:buNone/>
              <a:defRPr>
                <a:solidFill>
                  <a:schemeClr val="tx1">
                    <a:tint val="75000"/>
                  </a:schemeClr>
                </a:solidFill>
              </a:defRPr>
            </a:lvl6pPr>
            <a:lvl7pPr marL="2738794" indent="0" algn="ctr">
              <a:buNone/>
              <a:defRPr>
                <a:solidFill>
                  <a:schemeClr val="tx1">
                    <a:tint val="75000"/>
                  </a:schemeClr>
                </a:solidFill>
              </a:defRPr>
            </a:lvl7pPr>
            <a:lvl8pPr marL="3195260" indent="0" algn="ctr">
              <a:buNone/>
              <a:defRPr>
                <a:solidFill>
                  <a:schemeClr val="tx1">
                    <a:tint val="75000"/>
                  </a:schemeClr>
                </a:solidFill>
              </a:defRPr>
            </a:lvl8pPr>
            <a:lvl9pPr marL="3651726" indent="0" algn="ctr">
              <a:buNone/>
              <a:defRPr>
                <a:solidFill>
                  <a:schemeClr val="tx1">
                    <a:tint val="75000"/>
                  </a:schemeClr>
                </a:solidFill>
              </a:defRPr>
            </a:lvl9pPr>
          </a:lstStyle>
          <a:p>
            <a:r>
              <a:rPr lang="en-US" smtClean="0"/>
              <a:t>Click to edit Master subtitle style</a:t>
            </a:r>
            <a:endParaRPr lang="fr-BE" dirty="0"/>
          </a:p>
        </p:txBody>
      </p:sp>
      <p:sp>
        <p:nvSpPr>
          <p:cNvPr id="4" name="Slide Number Placeholder 5"/>
          <p:cNvSpPr>
            <a:spLocks noGrp="1"/>
          </p:cNvSpPr>
          <p:nvPr>
            <p:ph type="sldNum" sz="quarter" idx="10"/>
          </p:nvPr>
        </p:nvSpPr>
        <p:spPr/>
        <p:txBody>
          <a:bodyPr/>
          <a:lstStyle>
            <a:lvl1pPr>
              <a:defRPr smtClean="0"/>
            </a:lvl1pPr>
          </a:lstStyle>
          <a:p>
            <a:pPr>
              <a:defRPr/>
            </a:pPr>
            <a:fld id="{3CA29EA9-D980-4CF4-8B35-6FA976512ABB}" type="slidenum">
              <a:rPr lang="fr-BE"/>
              <a:pPr>
                <a:defRPr/>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3" y="27310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6463" indent="0">
              <a:buNone/>
              <a:defRPr sz="1200"/>
            </a:lvl2pPr>
            <a:lvl3pPr marL="912931" indent="0">
              <a:buNone/>
              <a:defRPr sz="1000"/>
            </a:lvl3pPr>
            <a:lvl4pPr marL="1369397" indent="0">
              <a:buNone/>
              <a:defRPr sz="900"/>
            </a:lvl4pPr>
            <a:lvl5pPr marL="1825862" indent="0">
              <a:buNone/>
              <a:defRPr sz="900"/>
            </a:lvl5pPr>
            <a:lvl6pPr marL="2282327" indent="0">
              <a:buNone/>
              <a:defRPr sz="900"/>
            </a:lvl6pPr>
            <a:lvl7pPr marL="2738794" indent="0">
              <a:buNone/>
              <a:defRPr sz="900"/>
            </a:lvl7pPr>
            <a:lvl8pPr marL="3195260" indent="0">
              <a:buNone/>
              <a:defRPr sz="900"/>
            </a:lvl8pPr>
            <a:lvl9pPr marL="3651726"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6" name="Slide Number Placeholder 5"/>
          <p:cNvSpPr>
            <a:spLocks noGrp="1"/>
          </p:cNvSpPr>
          <p:nvPr>
            <p:ph type="sldNum" sz="quarter" idx="11"/>
          </p:nvPr>
        </p:nvSpPr>
        <p:spPr/>
        <p:txBody>
          <a:bodyPr/>
          <a:lstStyle>
            <a:lvl1pPr>
              <a:defRPr smtClean="0"/>
            </a:lvl1pPr>
          </a:lstStyle>
          <a:p>
            <a:pPr>
              <a:defRPr/>
            </a:pPr>
            <a:fld id="{0FFEF03A-6DE2-4B9F-A09C-0D71D00ADC78}" type="slidenum">
              <a:rPr lang="fr-BE"/>
              <a:pPr>
                <a:defRPr/>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6463" indent="0">
              <a:buNone/>
              <a:defRPr sz="2800"/>
            </a:lvl2pPr>
            <a:lvl3pPr marL="912931" indent="0">
              <a:buNone/>
              <a:defRPr sz="2400"/>
            </a:lvl3pPr>
            <a:lvl4pPr marL="1369397" indent="0">
              <a:buNone/>
              <a:defRPr sz="2000"/>
            </a:lvl4pPr>
            <a:lvl5pPr marL="1825862" indent="0">
              <a:buNone/>
              <a:defRPr sz="2000"/>
            </a:lvl5pPr>
            <a:lvl6pPr marL="2282327" indent="0">
              <a:buNone/>
              <a:defRPr sz="2000"/>
            </a:lvl6pPr>
            <a:lvl7pPr marL="2738794" indent="0">
              <a:buNone/>
              <a:defRPr sz="2000"/>
            </a:lvl7pPr>
            <a:lvl8pPr marL="3195260" indent="0">
              <a:buNone/>
              <a:defRPr sz="2000"/>
            </a:lvl8pPr>
            <a:lvl9pPr marL="3651726" indent="0">
              <a:buNone/>
              <a:defRPr sz="2000"/>
            </a:lvl9pPr>
          </a:lstStyle>
          <a:p>
            <a:pPr lvl="0"/>
            <a:r>
              <a:rPr lang="en-US" noProof="0" smtClean="0"/>
              <a:t>Click icon to add picture</a:t>
            </a:r>
            <a:endParaRPr lang="fr-BE"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6463" indent="0">
              <a:buNone/>
              <a:defRPr sz="1200"/>
            </a:lvl2pPr>
            <a:lvl3pPr marL="912931" indent="0">
              <a:buNone/>
              <a:defRPr sz="1000"/>
            </a:lvl3pPr>
            <a:lvl4pPr marL="1369397" indent="0">
              <a:buNone/>
              <a:defRPr sz="900"/>
            </a:lvl4pPr>
            <a:lvl5pPr marL="1825862" indent="0">
              <a:buNone/>
              <a:defRPr sz="900"/>
            </a:lvl5pPr>
            <a:lvl6pPr marL="2282327" indent="0">
              <a:buNone/>
              <a:defRPr sz="900"/>
            </a:lvl6pPr>
            <a:lvl7pPr marL="2738794" indent="0">
              <a:buNone/>
              <a:defRPr sz="900"/>
            </a:lvl7pPr>
            <a:lvl8pPr marL="3195260" indent="0">
              <a:buNone/>
              <a:defRPr sz="900"/>
            </a:lvl8pPr>
            <a:lvl9pPr marL="3651726"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6" name="Slide Number Placeholder 5"/>
          <p:cNvSpPr>
            <a:spLocks noGrp="1"/>
          </p:cNvSpPr>
          <p:nvPr>
            <p:ph type="sldNum" sz="quarter" idx="11"/>
          </p:nvPr>
        </p:nvSpPr>
        <p:spPr/>
        <p:txBody>
          <a:bodyPr/>
          <a:lstStyle>
            <a:lvl1pPr>
              <a:defRPr smtClean="0"/>
            </a:lvl1pPr>
          </a:lstStyle>
          <a:p>
            <a:pPr>
              <a:defRPr/>
            </a:pPr>
            <a:fld id="{D432CF51-2615-4F67-B6D9-FE1D3BE13214}" type="slidenum">
              <a:rPr lang="fr-BE"/>
              <a:pPr>
                <a:defRPr/>
              </a:pPr>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Footer Placeholder 4"/>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5" name="Slide Number Placeholder 5"/>
          <p:cNvSpPr>
            <a:spLocks noGrp="1"/>
          </p:cNvSpPr>
          <p:nvPr>
            <p:ph type="sldNum" sz="quarter" idx="11"/>
          </p:nvPr>
        </p:nvSpPr>
        <p:spPr/>
        <p:txBody>
          <a:bodyPr/>
          <a:lstStyle>
            <a:lvl1pPr>
              <a:defRPr smtClean="0"/>
            </a:lvl1pPr>
          </a:lstStyle>
          <a:p>
            <a:pPr>
              <a:defRPr/>
            </a:pPr>
            <a:fld id="{71C4543F-0029-465F-AD7B-0E0387FC373D}" type="slidenum">
              <a:rPr lang="fr-BE"/>
              <a:pPr>
                <a:defRPr/>
              </a:pPr>
              <a:t>‹#›</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6"/>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2" y="27468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Footer Placeholder 4"/>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5" name="Slide Number Placeholder 5"/>
          <p:cNvSpPr>
            <a:spLocks noGrp="1"/>
          </p:cNvSpPr>
          <p:nvPr>
            <p:ph type="sldNum" sz="quarter" idx="11"/>
          </p:nvPr>
        </p:nvSpPr>
        <p:spPr/>
        <p:txBody>
          <a:bodyPr/>
          <a:lstStyle>
            <a:lvl1pPr>
              <a:defRPr smtClean="0"/>
            </a:lvl1pPr>
          </a:lstStyle>
          <a:p>
            <a:pPr>
              <a:defRPr/>
            </a:pPr>
            <a:fld id="{0C1164FD-B8E4-48FB-B12C-9E26F95829FF}" type="slidenum">
              <a:rPr lang="fr-BE"/>
              <a:pPr>
                <a:defRPr/>
              </a:pPr>
              <a:t>‹#›</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or Graph">
    <p:spTree>
      <p:nvGrpSpPr>
        <p:cNvPr id="1" name=""/>
        <p:cNvGrpSpPr/>
        <p:nvPr/>
      </p:nvGrpSpPr>
      <p:grpSpPr>
        <a:xfrm>
          <a:off x="0" y="0"/>
          <a:ext cx="0" cy="0"/>
          <a:chOff x="0" y="0"/>
          <a:chExt cx="0" cy="0"/>
        </a:xfrm>
      </p:grpSpPr>
      <p:pic>
        <p:nvPicPr>
          <p:cNvPr id="5" name="Picture 6" descr="Efpia-PPT_template_254x190,5mm_LAYOUT_V08_P3_graphisme_forMS.png"/>
          <p:cNvPicPr>
            <a:picLocks noChangeAspect="1"/>
          </p:cNvPicPr>
          <p:nvPr userDrawn="1"/>
        </p:nvPicPr>
        <p:blipFill>
          <a:blip r:embed="rId2" cstate="print"/>
          <a:srcRect t="25392" r="19904"/>
          <a:stretch>
            <a:fillRect/>
          </a:stretch>
        </p:blipFill>
        <p:spPr bwMode="auto">
          <a:xfrm>
            <a:off x="7524750" y="0"/>
            <a:ext cx="1619250" cy="1566863"/>
          </a:xfrm>
          <a:prstGeom prst="rect">
            <a:avLst/>
          </a:prstGeom>
          <a:noFill/>
          <a:ln w="9525">
            <a:noFill/>
            <a:miter lim="800000"/>
            <a:headEnd/>
            <a:tailEnd/>
          </a:ln>
        </p:spPr>
      </p:pic>
      <p:pic>
        <p:nvPicPr>
          <p:cNvPr id="7" name="Picture 7" descr="Efpia-PPT_template_254x190,5mm_LAYOUT_V08_P3_footnote_forMS.png"/>
          <p:cNvPicPr>
            <a:picLocks noChangeAspect="1"/>
          </p:cNvPicPr>
          <p:nvPr userDrawn="1"/>
        </p:nvPicPr>
        <p:blipFill>
          <a:blip r:embed="rId3" cstate="print"/>
          <a:srcRect l="92548" t="8467" r="3893" b="26282"/>
          <a:stretch>
            <a:fillRect/>
          </a:stretch>
        </p:blipFill>
        <p:spPr bwMode="auto">
          <a:xfrm>
            <a:off x="8459788" y="6524625"/>
            <a:ext cx="73025" cy="73025"/>
          </a:xfrm>
          <a:prstGeom prst="rect">
            <a:avLst/>
          </a:prstGeom>
          <a:noFill/>
          <a:ln w="9525">
            <a:noFill/>
            <a:miter lim="800000"/>
            <a:headEnd/>
            <a:tailEnd/>
          </a:ln>
        </p:spPr>
      </p:pic>
      <p:pic>
        <p:nvPicPr>
          <p:cNvPr id="8" name="Picture 8" descr="Efpia-PPT_template_254x190,5mm_LAYOUT_V08_P3_LOGO_forMS.png"/>
          <p:cNvPicPr>
            <a:picLocks noChangeAspect="1"/>
          </p:cNvPicPr>
          <p:nvPr userDrawn="1"/>
        </p:nvPicPr>
        <p:blipFill>
          <a:blip r:embed="rId4" cstate="print"/>
          <a:srcRect/>
          <a:stretch>
            <a:fillRect/>
          </a:stretch>
        </p:blipFill>
        <p:spPr bwMode="auto">
          <a:xfrm>
            <a:off x="503238" y="6308725"/>
            <a:ext cx="568325" cy="334963"/>
          </a:xfrm>
          <a:prstGeom prst="rect">
            <a:avLst/>
          </a:prstGeom>
          <a:noFill/>
          <a:ln w="9525">
            <a:noFill/>
            <a:miter lim="800000"/>
            <a:headEnd/>
            <a:tailEnd/>
          </a:ln>
        </p:spPr>
      </p:pic>
      <p:sp>
        <p:nvSpPr>
          <p:cNvPr id="2" name="Title 1"/>
          <p:cNvSpPr>
            <a:spLocks noGrp="1"/>
          </p:cNvSpPr>
          <p:nvPr>
            <p:ph type="title"/>
          </p:nvPr>
        </p:nvSpPr>
        <p:spPr>
          <a:xfrm>
            <a:off x="540000" y="666000"/>
            <a:ext cx="8136456" cy="512736"/>
          </a:xfrm>
        </p:spPr>
        <p:txBody>
          <a:bodyPr/>
          <a:lstStyle>
            <a:lvl1pPr>
              <a:defRPr baseline="0">
                <a:solidFill>
                  <a:srgbClr val="008898"/>
                </a:solidFill>
              </a:defRPr>
            </a:lvl1pPr>
          </a:lstStyle>
          <a:p>
            <a:r>
              <a:rPr lang="en-US" smtClean="0"/>
              <a:t>Click to edit Master title style</a:t>
            </a:r>
            <a:endParaRPr lang="fr-BE" dirty="0"/>
          </a:p>
        </p:txBody>
      </p:sp>
      <p:sp>
        <p:nvSpPr>
          <p:cNvPr id="3" name="Text Placeholder 2"/>
          <p:cNvSpPr>
            <a:spLocks noGrp="1"/>
          </p:cNvSpPr>
          <p:nvPr>
            <p:ph type="body" idx="1"/>
          </p:nvPr>
        </p:nvSpPr>
        <p:spPr>
          <a:xfrm>
            <a:off x="540000" y="1360800"/>
            <a:ext cx="8136456" cy="639762"/>
          </a:xfrm>
        </p:spPr>
        <p:txBody>
          <a:bodyPr>
            <a:noAutofit/>
          </a:bodyPr>
          <a:lstStyle>
            <a:lvl1pPr marL="0" indent="0">
              <a:lnSpc>
                <a:spcPts val="2798"/>
              </a:lnSpc>
              <a:buNone/>
              <a:defRPr sz="2800" b="0">
                <a:solidFill>
                  <a:srgbClr val="BEC0C2"/>
                </a:solidFill>
              </a:defRPr>
            </a:lvl1pPr>
            <a:lvl2pPr marL="456463" indent="0">
              <a:buNone/>
              <a:defRPr sz="2000" b="1"/>
            </a:lvl2pPr>
            <a:lvl3pPr marL="912931" indent="0">
              <a:buNone/>
              <a:defRPr sz="1800" b="1"/>
            </a:lvl3pPr>
            <a:lvl4pPr marL="1369397" indent="0">
              <a:buNone/>
              <a:defRPr sz="1600" b="1"/>
            </a:lvl4pPr>
            <a:lvl5pPr marL="1825862" indent="0">
              <a:buNone/>
              <a:defRPr sz="1600" b="1"/>
            </a:lvl5pPr>
            <a:lvl6pPr marL="2282327" indent="0">
              <a:buNone/>
              <a:defRPr sz="1600" b="1"/>
            </a:lvl6pPr>
            <a:lvl7pPr marL="2738794" indent="0">
              <a:buNone/>
              <a:defRPr sz="1600" b="1"/>
            </a:lvl7pPr>
            <a:lvl8pPr marL="3195260" indent="0">
              <a:buNone/>
              <a:defRPr sz="1600" b="1"/>
            </a:lvl8pPr>
            <a:lvl9pPr marL="36517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22" y="2174892"/>
            <a:ext cx="4041775" cy="3414365"/>
          </a:xfrm>
          <a:ln w="12700">
            <a:solidFill>
              <a:srgbClr val="BEC0C2"/>
            </a:solidFill>
          </a:ln>
        </p:spPr>
        <p:txBody>
          <a:bodyPr lIns="179713" tIns="179713" rIns="179713" bIns="179713"/>
          <a:lstStyle>
            <a:lvl1pPr>
              <a:defRPr sz="2400"/>
            </a:lvl1pPr>
            <a:lvl2pPr>
              <a:defRPr sz="2000"/>
            </a:lvl2pPr>
            <a:lvl3pPr>
              <a:defRPr sz="1600"/>
            </a:lvl3pPr>
            <a:lvl4pPr>
              <a:defRPr sz="1200"/>
            </a:lvl4pPr>
            <a:lvl5pPr>
              <a:defRPr sz="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9" name="Footer Placeholder 7"/>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10" name="Slide Number Placeholder 8"/>
          <p:cNvSpPr>
            <a:spLocks noGrp="1"/>
          </p:cNvSpPr>
          <p:nvPr>
            <p:ph type="sldNum" sz="quarter" idx="11"/>
          </p:nvPr>
        </p:nvSpPr>
        <p:spPr/>
        <p:txBody>
          <a:bodyPr/>
          <a:lstStyle>
            <a:lvl1pPr>
              <a:defRPr smtClean="0"/>
            </a:lvl1pPr>
          </a:lstStyle>
          <a:p>
            <a:pPr>
              <a:defRPr/>
            </a:pPr>
            <a:fld id="{E35E4846-5941-4F24-882B-A09B26277D83}" type="slidenum">
              <a:rPr lang="fr-BE"/>
              <a:pPr>
                <a:defRPr/>
              </a:pPr>
              <a:t>‹#›</a:t>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4730750" y="3781425"/>
            <a:ext cx="3743325" cy="2120900"/>
          </a:xfrm>
          <a:prstGeom prst="rect">
            <a:avLst/>
          </a:prstGeom>
          <a:noFill/>
          <a:ln>
            <a:noFill/>
          </a:ln>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413"/>
              </a:spcAft>
              <a:defRPr/>
            </a:pPr>
            <a:r>
              <a:rPr lang="fr-BE" sz="1800" b="1" smtClean="0">
                <a:solidFill>
                  <a:srgbClr val="008898"/>
                </a:solidFill>
                <a:cs typeface="Arial" charset="0"/>
              </a:rPr>
              <a:t>EFPIA Brussels Office</a:t>
            </a:r>
          </a:p>
          <a:p>
            <a:pPr eaLnBrk="1" hangingPunct="1">
              <a:defRPr/>
            </a:pPr>
            <a:r>
              <a:rPr lang="fr-BE" sz="1800" smtClean="0">
                <a:solidFill>
                  <a:srgbClr val="008898"/>
                </a:solidFill>
                <a:cs typeface="Arial" charset="0"/>
              </a:rPr>
              <a:t>Leopold Plaza Building</a:t>
            </a:r>
          </a:p>
          <a:p>
            <a:pPr eaLnBrk="1" hangingPunct="1">
              <a:defRPr/>
            </a:pPr>
            <a:r>
              <a:rPr lang="fr-BE" sz="1800" smtClean="0">
                <a:solidFill>
                  <a:srgbClr val="008898"/>
                </a:solidFill>
                <a:cs typeface="Arial" charset="0"/>
              </a:rPr>
              <a:t>Rue du Trône 108</a:t>
            </a:r>
          </a:p>
          <a:p>
            <a:pPr eaLnBrk="1" hangingPunct="1">
              <a:defRPr/>
            </a:pPr>
            <a:r>
              <a:rPr lang="fr-BE" sz="1800" smtClean="0">
                <a:solidFill>
                  <a:srgbClr val="008898"/>
                </a:solidFill>
                <a:cs typeface="Arial" charset="0"/>
              </a:rPr>
              <a:t>B-1050 Brussels - Belgium </a:t>
            </a:r>
          </a:p>
          <a:p>
            <a:pPr eaLnBrk="1" hangingPunct="1">
              <a:defRPr/>
            </a:pPr>
            <a:r>
              <a:rPr lang="fr-BE" sz="1800" smtClean="0">
                <a:solidFill>
                  <a:srgbClr val="008898"/>
                </a:solidFill>
                <a:cs typeface="Arial" charset="0"/>
              </a:rPr>
              <a:t>Tel: +32 (0)2 626 25 55</a:t>
            </a:r>
          </a:p>
          <a:p>
            <a:pPr eaLnBrk="1" hangingPunct="1">
              <a:defRPr/>
            </a:pPr>
            <a:endParaRPr lang="fr-BE" sz="1800" smtClean="0">
              <a:solidFill>
                <a:srgbClr val="FFFFFF"/>
              </a:solidFill>
              <a:cs typeface="Arial" charset="0"/>
            </a:endParaRPr>
          </a:p>
          <a:p>
            <a:pPr eaLnBrk="1" hangingPunct="1">
              <a:defRPr/>
            </a:pPr>
            <a:r>
              <a:rPr lang="fr-BE" sz="1800" smtClean="0">
                <a:solidFill>
                  <a:srgbClr val="F5841F"/>
                </a:solidFill>
                <a:cs typeface="Arial" charset="0"/>
              </a:rPr>
              <a:t>www.efpia.eu</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8677375" y="6476212"/>
            <a:ext cx="288032" cy="365125"/>
          </a:xfrm>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9"/>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10" name="Date Placeholder 3"/>
          <p:cNvSpPr>
            <a:spLocks noGrp="1"/>
          </p:cNvSpPr>
          <p:nvPr>
            <p:ph type="dt" sz="half" idx="2"/>
          </p:nvPr>
        </p:nvSpPr>
        <p:spPr>
          <a:xfrm>
            <a:off x="1763440" y="6476212"/>
            <a:ext cx="1094060"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1" name="Footer Placeholder 4"/>
          <p:cNvSpPr>
            <a:spLocks noGrp="1"/>
          </p:cNvSpPr>
          <p:nvPr>
            <p:ph type="ftr" sz="quarter" idx="3"/>
          </p:nvPr>
        </p:nvSpPr>
        <p:spPr>
          <a:xfrm>
            <a:off x="395288" y="6476212"/>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5" name="Text Placeholder 4"/>
          <p:cNvSpPr>
            <a:spLocks noGrp="1"/>
          </p:cNvSpPr>
          <p:nvPr>
            <p:ph type="body" sz="quarter" idx="14"/>
          </p:nvPr>
        </p:nvSpPr>
        <p:spPr>
          <a:xfrm>
            <a:off x="395289" y="1414467"/>
            <a:ext cx="8353425" cy="4897437"/>
          </a:xfrm>
        </p:spPr>
        <p:txBody>
          <a:bodyPr/>
          <a:lstStyle>
            <a:lvl1pPr>
              <a:spcBef>
                <a:spcPts val="2400"/>
              </a:spcBef>
              <a:defRPr sz="24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37971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95536" y="1412776"/>
            <a:ext cx="8352928" cy="4896544"/>
          </a:xfrm>
        </p:spPr>
        <p:txBody>
          <a:bodyPr/>
          <a:lstStyle>
            <a:lvl1pPr>
              <a:buClr>
                <a:schemeClr val="bg2"/>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8677375" y="6476212"/>
            <a:ext cx="288032" cy="365125"/>
          </a:xfrm>
        </p:spPr>
        <p:txBody>
          <a:bodyPr/>
          <a:lstStyle>
            <a:lvl1pPr algn="r">
              <a:defRPr/>
            </a:lvl1p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9"/>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9" name="Date Placeholder 3"/>
          <p:cNvSpPr>
            <a:spLocks noGrp="1"/>
          </p:cNvSpPr>
          <p:nvPr>
            <p:ph type="dt" sz="half" idx="10"/>
          </p:nvPr>
        </p:nvSpPr>
        <p:spPr>
          <a:xfrm>
            <a:off x="1763440" y="6476212"/>
            <a:ext cx="1075010" cy="365125"/>
          </a:xfrm>
          <a:prstGeom prst="rect">
            <a:avLst/>
          </a:prstGeom>
        </p:spPr>
        <p:txBody>
          <a:bodyPr/>
          <a:lstStyle/>
          <a:p>
            <a:r>
              <a:rPr lang="en-GB" smtClean="0"/>
              <a:t>00 Month 0000</a:t>
            </a:r>
            <a:endParaRPr lang="en-GB" dirty="0"/>
          </a:p>
        </p:txBody>
      </p:sp>
      <p:sp>
        <p:nvSpPr>
          <p:cNvPr id="10" name="Footer Placeholder 4"/>
          <p:cNvSpPr>
            <a:spLocks noGrp="1"/>
          </p:cNvSpPr>
          <p:nvPr>
            <p:ph type="ftr" sz="quarter" idx="11"/>
          </p:nvPr>
        </p:nvSpPr>
        <p:spPr>
          <a:xfrm>
            <a:off x="395288" y="6476212"/>
            <a:ext cx="1368152" cy="365125"/>
          </a:xfrm>
        </p:spPr>
        <p:txBody>
          <a:bodyPr/>
          <a:lstStyle/>
          <a:p>
            <a:r>
              <a:rPr lang="en-GB" dirty="0" smtClean="0"/>
              <a:t>Presentation title in footer</a:t>
            </a:r>
            <a:endParaRPr lang="en-GB" dirty="0"/>
          </a:p>
        </p:txBody>
      </p:sp>
    </p:spTree>
    <p:extLst>
      <p:ext uri="{BB962C8B-B14F-4D97-AF65-F5344CB8AC3E}">
        <p14:creationId xmlns:p14="http://schemas.microsoft.com/office/powerpoint/2010/main" val="3297650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2386013"/>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algn="ctr" eaLnBrk="1" hangingPunct="1">
              <a:lnSpc>
                <a:spcPct val="120000"/>
              </a:lnSpc>
              <a:defRPr/>
            </a:pPr>
            <a:endParaRPr lang="en-US" altLang="en-US" smtClean="0">
              <a:ea typeface="+mn-ea"/>
            </a:endParaRPr>
          </a:p>
        </p:txBody>
      </p:sp>
      <p:sp>
        <p:nvSpPr>
          <p:cNvPr id="5" name="Line 4"/>
          <p:cNvSpPr>
            <a:spLocks noChangeShapeType="1"/>
          </p:cNvSpPr>
          <p:nvPr/>
        </p:nvSpPr>
        <p:spPr bwMode="auto">
          <a:xfrm>
            <a:off x="358775" y="4965700"/>
            <a:ext cx="5399088"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20000"/>
              </a:lnSpc>
            </a:pPr>
            <a:endParaRPr lang="en-GB" sz="1600">
              <a:solidFill>
                <a:srgbClr val="000000"/>
              </a:solidFill>
              <a:latin typeface="Verdana" pitchFamily="34" charset="0"/>
              <a:ea typeface="+mn-ea"/>
            </a:endParaRPr>
          </a:p>
        </p:txBody>
      </p:sp>
      <p:sp>
        <p:nvSpPr>
          <p:cNvPr id="6" name="Line 7"/>
          <p:cNvSpPr>
            <a:spLocks noChangeShapeType="1"/>
          </p:cNvSpPr>
          <p:nvPr/>
        </p:nvSpPr>
        <p:spPr bwMode="auto">
          <a:xfrm>
            <a:off x="0" y="2386013"/>
            <a:ext cx="9144000" cy="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lnSpc>
                <a:spcPct val="120000"/>
              </a:lnSpc>
            </a:pPr>
            <a:endParaRPr lang="en-GB" sz="1600">
              <a:solidFill>
                <a:srgbClr val="000000"/>
              </a:solidFill>
              <a:latin typeface="Verdana" pitchFamily="34" charset="0"/>
              <a:ea typeface="+mn-ea"/>
            </a:endParaRPr>
          </a:p>
        </p:txBody>
      </p:sp>
      <p:sp>
        <p:nvSpPr>
          <p:cNvPr id="7" name="Rectangle 11"/>
          <p:cNvSpPr>
            <a:spLocks noChangeArrowheads="1"/>
          </p:cNvSpPr>
          <p:nvPr/>
        </p:nvSpPr>
        <p:spPr bwMode="auto">
          <a:xfrm>
            <a:off x="0" y="6732588"/>
            <a:ext cx="9144000" cy="125412"/>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algn="ctr" eaLnBrk="1" hangingPunct="1">
              <a:lnSpc>
                <a:spcPct val="120000"/>
              </a:lnSpc>
              <a:defRPr/>
            </a:pPr>
            <a:endParaRPr lang="en-US" altLang="en-US" smtClean="0">
              <a:ea typeface="+mn-ea"/>
            </a:endParaRPr>
          </a:p>
        </p:txBody>
      </p:sp>
      <p:sp>
        <p:nvSpPr>
          <p:cNvPr id="8" name="Text Box 13"/>
          <p:cNvSpPr txBox="1">
            <a:spLocks noChangeArrowheads="1"/>
          </p:cNvSpPr>
          <p:nvPr/>
        </p:nvSpPr>
        <p:spPr bwMode="auto">
          <a:xfrm>
            <a:off x="6670675" y="6423025"/>
            <a:ext cx="1662113"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algn="r" eaLnBrk="1" hangingPunct="1">
              <a:spcBef>
                <a:spcPct val="50000"/>
              </a:spcBef>
              <a:defRPr/>
            </a:pPr>
            <a:r>
              <a:rPr lang="en-GB" altLang="en-US" sz="600" smtClean="0">
                <a:ea typeface="+mn-ea"/>
              </a:rPr>
              <a:t>An agency of the European Union</a:t>
            </a:r>
          </a:p>
        </p:txBody>
      </p:sp>
      <p:pic>
        <p:nvPicPr>
          <p:cNvPr id="9" name="Picture 14" descr="emea_strap_cmyk_rev_en_std_cent_Powerpo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338" y="511175"/>
            <a:ext cx="40513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EU flag fpr PowerPoint presentations (RGB) (300 p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0888" y="6224588"/>
            <a:ext cx="411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6"/>
          <p:cNvSpPr>
            <a:spLocks noChangeShapeType="1"/>
          </p:cNvSpPr>
          <p:nvPr/>
        </p:nvSpPr>
        <p:spPr bwMode="auto">
          <a:xfrm>
            <a:off x="0" y="6732588"/>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20000"/>
              </a:lnSpc>
            </a:pPr>
            <a:endParaRPr lang="en-GB" sz="1600">
              <a:solidFill>
                <a:srgbClr val="000000"/>
              </a:solidFill>
              <a:latin typeface="Verdana" pitchFamily="34" charset="0"/>
              <a:ea typeface="+mn-ea"/>
            </a:endParaRPr>
          </a:p>
        </p:txBody>
      </p:sp>
      <p:sp>
        <p:nvSpPr>
          <p:cNvPr id="374786" name="Rectangle 2"/>
          <p:cNvSpPr>
            <a:spLocks noGrp="1" noChangeArrowheads="1"/>
          </p:cNvSpPr>
          <p:nvPr>
            <p:ph type="ctrTitle"/>
          </p:nvPr>
        </p:nvSpPr>
        <p:spPr>
          <a:xfrm>
            <a:off x="358775" y="3189288"/>
            <a:ext cx="5399088" cy="1666875"/>
          </a:xfrm>
        </p:spPr>
        <p:txBody>
          <a:bodyPr anchor="b"/>
          <a:lstStyle>
            <a:lvl1pPr>
              <a:lnSpc>
                <a:spcPts val="2900"/>
              </a:lnSpc>
              <a:defRPr sz="2500"/>
            </a:lvl1pPr>
          </a:lstStyle>
          <a:p>
            <a:pPr lvl="0"/>
            <a:r>
              <a:rPr lang="en-US" altLang="en-US" noProof="0" smtClean="0"/>
              <a:t>Click to edit Master title style</a:t>
            </a:r>
            <a:endParaRPr lang="en-GB" altLang="en-US" noProof="0" smtClean="0"/>
          </a:p>
        </p:txBody>
      </p:sp>
      <p:sp>
        <p:nvSpPr>
          <p:cNvPr id="374787" name="Rectangle 3"/>
          <p:cNvSpPr>
            <a:spLocks noGrp="1" noChangeArrowheads="1"/>
          </p:cNvSpPr>
          <p:nvPr>
            <p:ph type="subTitle" idx="1"/>
          </p:nvPr>
        </p:nvSpPr>
        <p:spPr>
          <a:xfrm>
            <a:off x="358775" y="5078413"/>
            <a:ext cx="5399088" cy="771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nSpc>
                <a:spcPts val="1600"/>
              </a:lnSpc>
              <a:spcAft>
                <a:spcPct val="0"/>
              </a:spcAft>
              <a:defRPr sz="1400"/>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3892759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A common decision framework for HTA and regulators?</a:t>
            </a:r>
          </a:p>
        </p:txBody>
      </p:sp>
      <p:sp>
        <p:nvSpPr>
          <p:cNvPr id="5" name="Rectangle 5"/>
          <p:cNvSpPr>
            <a:spLocks noGrp="1" noChangeArrowheads="1"/>
          </p:cNvSpPr>
          <p:nvPr>
            <p:ph type="sldNum" sz="quarter" idx="11"/>
          </p:nvPr>
        </p:nvSpPr>
        <p:spPr>
          <a:ln/>
        </p:spPr>
        <p:txBody>
          <a:bodyPr/>
          <a:lstStyle>
            <a:lvl1pPr>
              <a:defRPr/>
            </a:lvl1pPr>
          </a:lstStyle>
          <a:p>
            <a:pPr>
              <a:defRPr/>
            </a:pPr>
            <a:fld id="{4396B530-2597-4E3C-92DA-C463B81A8B0C}" type="slidenum">
              <a:rPr lang="en-GB" altLang="en-US">
                <a:solidFill>
                  <a:srgbClr val="000000"/>
                </a:solidFill>
              </a:rPr>
              <a:pPr>
                <a:defRPr/>
              </a:pPr>
              <a:t>‹#›</a:t>
            </a:fld>
            <a:endParaRPr lang="en-GB" altLang="en-US">
              <a:solidFill>
                <a:srgbClr val="000000"/>
              </a:solidFill>
            </a:endParaRPr>
          </a:p>
        </p:txBody>
      </p:sp>
      <p:sp>
        <p:nvSpPr>
          <p:cNvPr id="6" name="Rectangle 8"/>
          <p:cNvSpPr>
            <a:spLocks noGrp="1" noChangeArrowheads="1"/>
          </p:cNvSpPr>
          <p:nvPr>
            <p:ph type="dt" sz="half" idx="12"/>
          </p:nvPr>
        </p:nvSpPr>
        <p:spPr>
          <a:ln/>
        </p:spPr>
        <p:txBody>
          <a:bodyPr/>
          <a:lstStyle>
            <a:lvl1pPr>
              <a:defRPr/>
            </a:lvl1pPr>
          </a:lstStyle>
          <a:p>
            <a:pPr>
              <a:defRPr/>
            </a:pPr>
            <a:fld id="{9AC67442-31DA-4BB4-A7E5-F8437BABDF8E}" type="datetime3">
              <a:rPr lang="en-US" altLang="en-US">
                <a:solidFill>
                  <a:srgbClr val="000000"/>
                </a:solidFill>
              </a:rPr>
              <a:pPr>
                <a:defRPr/>
              </a:pPr>
              <a:t>8 June 2015</a:t>
            </a:fld>
            <a:endParaRPr lang="en-GB" altLang="en-US">
              <a:solidFill>
                <a:srgbClr val="000000"/>
              </a:solidFill>
            </a:endParaRPr>
          </a:p>
        </p:txBody>
      </p:sp>
    </p:spTree>
    <p:extLst>
      <p:ext uri="{BB962C8B-B14F-4D97-AF65-F5344CB8AC3E}">
        <p14:creationId xmlns:p14="http://schemas.microsoft.com/office/powerpoint/2010/main" val="288861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Efpia-PPT_template_254x190,5mm_LAYOUT_V08_P3_graphisme_forMS.png"/>
          <p:cNvPicPr>
            <a:picLocks noChangeAspect="1"/>
          </p:cNvPicPr>
          <p:nvPr userDrawn="1"/>
        </p:nvPicPr>
        <p:blipFill>
          <a:blip r:embed="rId2" cstate="print"/>
          <a:srcRect t="25392" r="19904"/>
          <a:stretch>
            <a:fillRect/>
          </a:stretch>
        </p:blipFill>
        <p:spPr bwMode="auto">
          <a:xfrm>
            <a:off x="7524750" y="0"/>
            <a:ext cx="1619250" cy="1566863"/>
          </a:xfrm>
          <a:prstGeom prst="rect">
            <a:avLst/>
          </a:prstGeom>
          <a:noFill/>
          <a:ln w="9525">
            <a:noFill/>
            <a:miter lim="800000"/>
            <a:headEnd/>
            <a:tailEnd/>
          </a:ln>
        </p:spPr>
      </p:pic>
      <p:pic>
        <p:nvPicPr>
          <p:cNvPr id="5" name="Picture 7" descr="Efpia-PPT_template_254x190,5mm_LAYOUT_V08_P3_footnote_forMS.png"/>
          <p:cNvPicPr>
            <a:picLocks noChangeAspect="1"/>
          </p:cNvPicPr>
          <p:nvPr userDrawn="1"/>
        </p:nvPicPr>
        <p:blipFill>
          <a:blip r:embed="rId3" cstate="print"/>
          <a:srcRect l="92548" t="8467" r="3893" b="26282"/>
          <a:stretch>
            <a:fillRect/>
          </a:stretch>
        </p:blipFill>
        <p:spPr bwMode="auto">
          <a:xfrm>
            <a:off x="8459788" y="6524625"/>
            <a:ext cx="73025" cy="73025"/>
          </a:xfrm>
          <a:prstGeom prst="rect">
            <a:avLst/>
          </a:prstGeom>
          <a:noFill/>
          <a:ln w="9525">
            <a:noFill/>
            <a:miter lim="800000"/>
            <a:headEnd/>
            <a:tailEnd/>
          </a:ln>
        </p:spPr>
      </p:pic>
      <p:pic>
        <p:nvPicPr>
          <p:cNvPr id="6" name="Picture 8" descr="Efpia-PPT_template_254x190,5mm_LAYOUT_V08_P3_LOGO_forMS.png"/>
          <p:cNvPicPr>
            <a:picLocks noChangeAspect="1"/>
          </p:cNvPicPr>
          <p:nvPr userDrawn="1"/>
        </p:nvPicPr>
        <p:blipFill>
          <a:blip r:embed="rId4" cstate="print"/>
          <a:srcRect/>
          <a:stretch>
            <a:fillRect/>
          </a:stretch>
        </p:blipFill>
        <p:spPr bwMode="auto">
          <a:xfrm>
            <a:off x="503238" y="6308725"/>
            <a:ext cx="568325" cy="3349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7" name="Footer Placeholder 4"/>
          <p:cNvSpPr>
            <a:spLocks noGrp="1"/>
          </p:cNvSpPr>
          <p:nvPr>
            <p:ph type="ftr" sz="quarter" idx="10"/>
          </p:nvPr>
        </p:nvSpPr>
        <p:spPr/>
        <p:txBody>
          <a:bodyPr/>
          <a:lstStyle>
            <a:lvl1pPr>
              <a:defRPr/>
            </a:lvl1pPr>
          </a:lstStyle>
          <a:p>
            <a:pPr>
              <a:defRPr/>
            </a:pPr>
            <a:r>
              <a:rPr lang="fr-BE"/>
              <a:t>RDG meeting 5 February 2013</a:t>
            </a:r>
          </a:p>
        </p:txBody>
      </p:sp>
      <p:sp>
        <p:nvSpPr>
          <p:cNvPr id="8" name="Slide Number Placeholder 5"/>
          <p:cNvSpPr>
            <a:spLocks noGrp="1"/>
          </p:cNvSpPr>
          <p:nvPr>
            <p:ph type="sldNum" sz="quarter" idx="11"/>
          </p:nvPr>
        </p:nvSpPr>
        <p:spPr>
          <a:xfrm>
            <a:off x="8567738" y="6515100"/>
            <a:ext cx="396875" cy="153988"/>
          </a:xfrm>
        </p:spPr>
        <p:txBody>
          <a:bodyPr/>
          <a:lstStyle>
            <a:lvl1pPr>
              <a:defRPr smtClean="0"/>
            </a:lvl1pPr>
          </a:lstStyle>
          <a:p>
            <a:pPr>
              <a:defRPr/>
            </a:pPr>
            <a:fld id="{250659C3-8D91-4D8E-848C-8554A44DB493}" type="slidenum">
              <a:rPr lang="fr-BE"/>
              <a:pPr>
                <a:defRPr/>
              </a:pPr>
              <a:t>‹#›</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2159000"/>
            <a:ext cx="4151313" cy="3959225"/>
          </a:xfrm>
        </p:spPr>
        <p:txBody>
          <a:bodyPr/>
          <a:lstStyle>
            <a:lvl1pPr marL="0" marR="0" indent="0" algn="l" defTabSz="8072438" rtl="0" eaLnBrk="0" fontAlgn="base" latinLnBrk="0" hangingPunct="0">
              <a:lnSpc>
                <a:spcPts val="2800"/>
              </a:lnSpc>
              <a:spcBef>
                <a:spcPct val="0"/>
              </a:spcBef>
              <a:spcAft>
                <a:spcPts val="1200"/>
              </a:spcAft>
              <a:buClr>
                <a:srgbClr val="000000"/>
              </a:buClr>
              <a:buSzTx/>
              <a:buFontTx/>
              <a:buNone/>
              <a:tabLst/>
              <a:defRPr sz="2800"/>
            </a:lvl1pPr>
            <a:lvl2pPr marL="268288" marR="0" indent="-266700" algn="l" defTabSz="8072438" rtl="0" eaLnBrk="0" fontAlgn="base" latinLnBrk="0" hangingPunct="0">
              <a:lnSpc>
                <a:spcPts val="2400"/>
              </a:lnSpc>
              <a:spcBef>
                <a:spcPct val="0"/>
              </a:spcBef>
              <a:spcAft>
                <a:spcPts val="800"/>
              </a:spcAft>
              <a:buClr>
                <a:srgbClr val="000000"/>
              </a:buClr>
              <a:buSzTx/>
              <a:buFontTx/>
              <a:buChar char="•"/>
              <a:tabLst/>
              <a:defRPr sz="2400"/>
            </a:lvl2pPr>
            <a:lvl3pPr marL="522288" marR="0" indent="-231775" algn="l" defTabSz="8072438" rtl="0" eaLnBrk="0" fontAlgn="base" latinLnBrk="0" hangingPunct="0">
              <a:lnSpc>
                <a:spcPts val="2400"/>
              </a:lnSpc>
              <a:spcBef>
                <a:spcPct val="0"/>
              </a:spcBef>
              <a:spcAft>
                <a:spcPts val="600"/>
              </a:spcAft>
              <a:buClr>
                <a:srgbClr val="000000"/>
              </a:buClr>
              <a:buSzTx/>
              <a:buFont typeface="Verdana" pitchFamily="34" charset="0"/>
              <a:buChar char="–"/>
              <a:tabLst/>
              <a:defRPr sz="2000"/>
            </a:lvl3pPr>
            <a:lvl4pPr marL="769938" marR="0" indent="-219075" algn="l" defTabSz="8072438" rtl="0" eaLnBrk="0" fontAlgn="base" latinLnBrk="0" hangingPunct="0">
              <a:lnSpc>
                <a:spcPts val="2000"/>
              </a:lnSpc>
              <a:spcBef>
                <a:spcPct val="0"/>
              </a:spcBef>
              <a:spcAft>
                <a:spcPts val="600"/>
              </a:spcAft>
              <a:buClr>
                <a:srgbClr val="000000"/>
              </a:buClr>
              <a:buSzTx/>
              <a:buFont typeface="Verdana" pitchFamily="34" charset="0"/>
              <a:buChar char="•"/>
              <a:tabLst/>
              <a:defRPr sz="1800"/>
            </a:lvl4pPr>
            <a:lvl5pPr marL="1016000" marR="0" indent="-225425" algn="l" defTabSz="8072438" rtl="0" eaLnBrk="0" fontAlgn="base" latinLnBrk="0" hangingPunct="0">
              <a:lnSpc>
                <a:spcPts val="2000"/>
              </a:lnSpc>
              <a:spcBef>
                <a:spcPct val="0"/>
              </a:spcBef>
              <a:spcAft>
                <a:spcPts val="600"/>
              </a:spcAft>
              <a:buClr>
                <a:srgbClr val="000000"/>
              </a:buClr>
              <a:buSzTx/>
              <a:buFont typeface="Verdana" pitchFamily="34" charset="0"/>
              <a:buChar char="–"/>
              <a:tabLst/>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62488" y="2159000"/>
            <a:ext cx="4152900" cy="3959225"/>
          </a:xfrm>
        </p:spPr>
        <p:txBody>
          <a:bodyPr/>
          <a:lstStyle>
            <a:lvl1pPr marL="0" marR="0" indent="0" algn="l" defTabSz="8072438" rtl="0" eaLnBrk="0" fontAlgn="base" latinLnBrk="0" hangingPunct="0">
              <a:lnSpc>
                <a:spcPts val="2800"/>
              </a:lnSpc>
              <a:spcBef>
                <a:spcPct val="0"/>
              </a:spcBef>
              <a:spcAft>
                <a:spcPts val="1200"/>
              </a:spcAft>
              <a:buClr>
                <a:srgbClr val="000000"/>
              </a:buClr>
              <a:buSzTx/>
              <a:buFontTx/>
              <a:buNone/>
              <a:tabLst/>
              <a:defRPr sz="2800"/>
            </a:lvl1pPr>
            <a:lvl2pPr marL="268288" marR="0" indent="-266700" algn="l" defTabSz="8072438" rtl="0" eaLnBrk="0" fontAlgn="base" latinLnBrk="0" hangingPunct="0">
              <a:lnSpc>
                <a:spcPts val="2400"/>
              </a:lnSpc>
              <a:spcBef>
                <a:spcPct val="0"/>
              </a:spcBef>
              <a:spcAft>
                <a:spcPts val="800"/>
              </a:spcAft>
              <a:buClr>
                <a:srgbClr val="000000"/>
              </a:buClr>
              <a:buSzTx/>
              <a:buFontTx/>
              <a:buChar char="•"/>
              <a:tabLst/>
              <a:defRPr sz="2400"/>
            </a:lvl2pPr>
            <a:lvl3pPr marL="522288" marR="0" indent="-231775" algn="l" defTabSz="8072438" rtl="0" eaLnBrk="0" fontAlgn="base" latinLnBrk="0" hangingPunct="0">
              <a:lnSpc>
                <a:spcPts val="2400"/>
              </a:lnSpc>
              <a:spcBef>
                <a:spcPct val="0"/>
              </a:spcBef>
              <a:spcAft>
                <a:spcPts val="600"/>
              </a:spcAft>
              <a:buClr>
                <a:srgbClr val="000000"/>
              </a:buClr>
              <a:buSzTx/>
              <a:buFont typeface="Verdana" pitchFamily="34" charset="0"/>
              <a:buChar char="–"/>
              <a:tabLst/>
              <a:defRPr sz="2000"/>
            </a:lvl3pPr>
            <a:lvl4pPr marL="769938" marR="0" indent="-219075" algn="l" defTabSz="8072438" rtl="0" eaLnBrk="0" fontAlgn="base" latinLnBrk="0" hangingPunct="0">
              <a:lnSpc>
                <a:spcPts val="2000"/>
              </a:lnSpc>
              <a:spcBef>
                <a:spcPct val="0"/>
              </a:spcBef>
              <a:spcAft>
                <a:spcPts val="600"/>
              </a:spcAft>
              <a:buClr>
                <a:srgbClr val="000000"/>
              </a:buClr>
              <a:buSzTx/>
              <a:buFont typeface="Verdana" pitchFamily="34" charset="0"/>
              <a:buChar char="•"/>
              <a:tabLst/>
              <a:defRPr sz="1800"/>
            </a:lvl4pPr>
            <a:lvl5pPr marL="1016000" marR="0" indent="-225425" algn="l" defTabSz="8072438" rtl="0" eaLnBrk="0" fontAlgn="base" latinLnBrk="0" hangingPunct="0">
              <a:lnSpc>
                <a:spcPts val="2000"/>
              </a:lnSpc>
              <a:spcBef>
                <a:spcPct val="0"/>
              </a:spcBef>
              <a:spcAft>
                <a:spcPts val="600"/>
              </a:spcAft>
              <a:buClr>
                <a:srgbClr val="000000"/>
              </a:buClr>
              <a:buSzTx/>
              <a:buFont typeface="Verdana" pitchFamily="34" charset="0"/>
              <a:buChar char="–"/>
              <a:tabLst/>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A common decision framework for HTA and regulators?</a:t>
            </a:r>
          </a:p>
        </p:txBody>
      </p:sp>
      <p:sp>
        <p:nvSpPr>
          <p:cNvPr id="6" name="Rectangle 5"/>
          <p:cNvSpPr>
            <a:spLocks noGrp="1" noChangeArrowheads="1"/>
          </p:cNvSpPr>
          <p:nvPr>
            <p:ph type="sldNum" sz="quarter" idx="11"/>
          </p:nvPr>
        </p:nvSpPr>
        <p:spPr>
          <a:ln/>
        </p:spPr>
        <p:txBody>
          <a:bodyPr/>
          <a:lstStyle>
            <a:lvl1pPr>
              <a:defRPr/>
            </a:lvl1pPr>
          </a:lstStyle>
          <a:p>
            <a:pPr>
              <a:defRPr/>
            </a:pPr>
            <a:fld id="{C9F94CA4-5923-44AF-B700-138920AFCE6F}" type="slidenum">
              <a:rPr lang="en-GB" altLang="en-US">
                <a:solidFill>
                  <a:srgbClr val="000000"/>
                </a:solidFill>
              </a:rPr>
              <a:pPr>
                <a:defRPr/>
              </a:pPr>
              <a:t>‹#›</a:t>
            </a:fld>
            <a:endParaRPr lang="en-GB" altLang="en-US">
              <a:solidFill>
                <a:srgbClr val="000000"/>
              </a:solidFill>
            </a:endParaRPr>
          </a:p>
        </p:txBody>
      </p:sp>
      <p:sp>
        <p:nvSpPr>
          <p:cNvPr id="7" name="Rectangle 8"/>
          <p:cNvSpPr>
            <a:spLocks noGrp="1" noChangeArrowheads="1"/>
          </p:cNvSpPr>
          <p:nvPr>
            <p:ph type="dt" sz="half" idx="12"/>
          </p:nvPr>
        </p:nvSpPr>
        <p:spPr>
          <a:ln/>
        </p:spPr>
        <p:txBody>
          <a:bodyPr/>
          <a:lstStyle>
            <a:lvl1pPr>
              <a:defRPr/>
            </a:lvl1pPr>
          </a:lstStyle>
          <a:p>
            <a:pPr>
              <a:defRPr/>
            </a:pPr>
            <a:fld id="{19214884-2C52-4238-BFC4-61B3E20CA0F7}" type="datetime3">
              <a:rPr lang="en-US" altLang="en-US">
                <a:solidFill>
                  <a:srgbClr val="000000"/>
                </a:solidFill>
              </a:rPr>
              <a:pPr>
                <a:defRPr/>
              </a:pPr>
              <a:t>8 June 2015</a:t>
            </a:fld>
            <a:endParaRPr lang="en-GB" altLang="en-US">
              <a:solidFill>
                <a:srgbClr val="000000"/>
              </a:solidFill>
            </a:endParaRPr>
          </a:p>
        </p:txBody>
      </p:sp>
    </p:spTree>
    <p:extLst>
      <p:ext uri="{BB962C8B-B14F-4D97-AF65-F5344CB8AC3E}">
        <p14:creationId xmlns:p14="http://schemas.microsoft.com/office/powerpoint/2010/main" val="3098136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A common decision framework for HTA and regulators?</a:t>
            </a:r>
          </a:p>
        </p:txBody>
      </p:sp>
      <p:sp>
        <p:nvSpPr>
          <p:cNvPr id="4" name="Rectangle 5"/>
          <p:cNvSpPr>
            <a:spLocks noGrp="1" noChangeArrowheads="1"/>
          </p:cNvSpPr>
          <p:nvPr>
            <p:ph type="sldNum" sz="quarter" idx="11"/>
          </p:nvPr>
        </p:nvSpPr>
        <p:spPr>
          <a:ln/>
        </p:spPr>
        <p:txBody>
          <a:bodyPr/>
          <a:lstStyle>
            <a:lvl1pPr>
              <a:defRPr/>
            </a:lvl1pPr>
          </a:lstStyle>
          <a:p>
            <a:pPr>
              <a:defRPr/>
            </a:pPr>
            <a:fld id="{644FBD52-BDE0-4AA2-B053-99F0A5C6E6B0}" type="slidenum">
              <a:rPr lang="en-GB" altLang="en-US">
                <a:solidFill>
                  <a:srgbClr val="000000"/>
                </a:solidFill>
              </a:rPr>
              <a:pPr>
                <a:defRPr/>
              </a:pPr>
              <a:t>‹#›</a:t>
            </a:fld>
            <a:endParaRPr lang="en-GB" altLang="en-US">
              <a:solidFill>
                <a:srgbClr val="000000"/>
              </a:solidFill>
            </a:endParaRPr>
          </a:p>
        </p:txBody>
      </p:sp>
      <p:sp>
        <p:nvSpPr>
          <p:cNvPr id="5" name="Rectangle 8"/>
          <p:cNvSpPr>
            <a:spLocks noGrp="1" noChangeArrowheads="1"/>
          </p:cNvSpPr>
          <p:nvPr>
            <p:ph type="dt" sz="half" idx="12"/>
          </p:nvPr>
        </p:nvSpPr>
        <p:spPr>
          <a:ln/>
        </p:spPr>
        <p:txBody>
          <a:bodyPr/>
          <a:lstStyle>
            <a:lvl1pPr>
              <a:defRPr/>
            </a:lvl1pPr>
          </a:lstStyle>
          <a:p>
            <a:pPr>
              <a:defRPr/>
            </a:pPr>
            <a:fld id="{43FDF4BA-17AA-4235-AD4B-52B3348F295B}" type="datetime3">
              <a:rPr lang="en-US" altLang="en-US">
                <a:solidFill>
                  <a:srgbClr val="000000"/>
                </a:solidFill>
              </a:rPr>
              <a:pPr>
                <a:defRPr/>
              </a:pPr>
              <a:t>8 June 2015</a:t>
            </a:fld>
            <a:endParaRPr lang="en-GB" altLang="en-US">
              <a:solidFill>
                <a:srgbClr val="000000"/>
              </a:solidFill>
            </a:endParaRPr>
          </a:p>
        </p:txBody>
      </p:sp>
    </p:spTree>
    <p:extLst>
      <p:ext uri="{BB962C8B-B14F-4D97-AF65-F5344CB8AC3E}">
        <p14:creationId xmlns:p14="http://schemas.microsoft.com/office/powerpoint/2010/main" val="2007283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A common decision framework for HTA and regulators?</a:t>
            </a:r>
          </a:p>
        </p:txBody>
      </p:sp>
      <p:sp>
        <p:nvSpPr>
          <p:cNvPr id="3" name="Rectangle 5"/>
          <p:cNvSpPr>
            <a:spLocks noGrp="1" noChangeArrowheads="1"/>
          </p:cNvSpPr>
          <p:nvPr>
            <p:ph type="sldNum" sz="quarter" idx="11"/>
          </p:nvPr>
        </p:nvSpPr>
        <p:spPr>
          <a:ln/>
        </p:spPr>
        <p:txBody>
          <a:bodyPr/>
          <a:lstStyle>
            <a:lvl1pPr>
              <a:defRPr/>
            </a:lvl1pPr>
          </a:lstStyle>
          <a:p>
            <a:pPr>
              <a:defRPr/>
            </a:pPr>
            <a:fld id="{941A4551-133E-42DE-BF43-8C2C6E1C3985}" type="slidenum">
              <a:rPr lang="en-GB" altLang="en-US">
                <a:solidFill>
                  <a:srgbClr val="000000"/>
                </a:solidFill>
              </a:rPr>
              <a:pPr>
                <a:defRPr/>
              </a:pPr>
              <a:t>‹#›</a:t>
            </a:fld>
            <a:endParaRPr lang="en-GB" altLang="en-US">
              <a:solidFill>
                <a:srgbClr val="000000"/>
              </a:solidFill>
            </a:endParaRPr>
          </a:p>
        </p:txBody>
      </p:sp>
      <p:sp>
        <p:nvSpPr>
          <p:cNvPr id="4" name="Rectangle 8"/>
          <p:cNvSpPr>
            <a:spLocks noGrp="1" noChangeArrowheads="1"/>
          </p:cNvSpPr>
          <p:nvPr>
            <p:ph type="dt" sz="half" idx="12"/>
          </p:nvPr>
        </p:nvSpPr>
        <p:spPr>
          <a:ln/>
        </p:spPr>
        <p:txBody>
          <a:bodyPr/>
          <a:lstStyle>
            <a:lvl1pPr>
              <a:defRPr/>
            </a:lvl1pPr>
          </a:lstStyle>
          <a:p>
            <a:pPr>
              <a:defRPr/>
            </a:pPr>
            <a:fld id="{59ED5DF4-8E52-4796-907E-622BC173A433}" type="datetime3">
              <a:rPr lang="en-US" altLang="en-US">
                <a:solidFill>
                  <a:srgbClr val="000000"/>
                </a:solidFill>
              </a:rPr>
              <a:pPr>
                <a:defRPr/>
              </a:pPr>
              <a:t>8 June 2015</a:t>
            </a:fld>
            <a:endParaRPr lang="en-GB" altLang="en-US">
              <a:solidFill>
                <a:srgbClr val="000000"/>
              </a:solidFill>
            </a:endParaRPr>
          </a:p>
        </p:txBody>
      </p:sp>
    </p:spTree>
    <p:extLst>
      <p:ext uri="{BB962C8B-B14F-4D97-AF65-F5344CB8AC3E}">
        <p14:creationId xmlns:p14="http://schemas.microsoft.com/office/powerpoint/2010/main" val="1162914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A common decision framework for HTA and regulators?</a:t>
            </a:r>
          </a:p>
        </p:txBody>
      </p:sp>
      <p:sp>
        <p:nvSpPr>
          <p:cNvPr id="6" name="Rectangle 5"/>
          <p:cNvSpPr>
            <a:spLocks noGrp="1" noChangeArrowheads="1"/>
          </p:cNvSpPr>
          <p:nvPr>
            <p:ph type="sldNum" sz="quarter" idx="11"/>
          </p:nvPr>
        </p:nvSpPr>
        <p:spPr>
          <a:ln/>
        </p:spPr>
        <p:txBody>
          <a:bodyPr/>
          <a:lstStyle>
            <a:lvl1pPr>
              <a:defRPr/>
            </a:lvl1pPr>
          </a:lstStyle>
          <a:p>
            <a:pPr>
              <a:defRPr/>
            </a:pPr>
            <a:fld id="{80058073-A6E7-489B-A0C7-EC323701E3E9}" type="slidenum">
              <a:rPr lang="en-GB" altLang="en-US">
                <a:solidFill>
                  <a:srgbClr val="000000"/>
                </a:solidFill>
              </a:rPr>
              <a:pPr>
                <a:defRPr/>
              </a:pPr>
              <a:t>‹#›</a:t>
            </a:fld>
            <a:endParaRPr lang="en-GB" altLang="en-US">
              <a:solidFill>
                <a:srgbClr val="000000"/>
              </a:solidFill>
            </a:endParaRPr>
          </a:p>
        </p:txBody>
      </p:sp>
      <p:sp>
        <p:nvSpPr>
          <p:cNvPr id="7" name="Rectangle 8"/>
          <p:cNvSpPr>
            <a:spLocks noGrp="1" noChangeArrowheads="1"/>
          </p:cNvSpPr>
          <p:nvPr>
            <p:ph type="dt" sz="half" idx="12"/>
          </p:nvPr>
        </p:nvSpPr>
        <p:spPr>
          <a:ln/>
        </p:spPr>
        <p:txBody>
          <a:bodyPr/>
          <a:lstStyle>
            <a:lvl1pPr>
              <a:defRPr/>
            </a:lvl1pPr>
          </a:lstStyle>
          <a:p>
            <a:pPr>
              <a:defRPr/>
            </a:pPr>
            <a:fld id="{BF2F05DB-9541-4C9B-AEF3-9260764796CE}" type="datetime3">
              <a:rPr lang="en-US" altLang="en-US">
                <a:solidFill>
                  <a:srgbClr val="000000"/>
                </a:solidFill>
              </a:rPr>
              <a:pPr>
                <a:defRPr/>
              </a:pPr>
              <a:t>8 June 2015</a:t>
            </a:fld>
            <a:endParaRPr lang="en-GB" altLang="en-US">
              <a:solidFill>
                <a:srgbClr val="000000"/>
              </a:solidFill>
            </a:endParaRPr>
          </a:p>
        </p:txBody>
      </p:sp>
    </p:spTree>
    <p:extLst>
      <p:ext uri="{BB962C8B-B14F-4D97-AF65-F5344CB8AC3E}">
        <p14:creationId xmlns:p14="http://schemas.microsoft.com/office/powerpoint/2010/main" val="4243372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A common decision framework for HTA and regulators?</a:t>
            </a:r>
          </a:p>
        </p:txBody>
      </p:sp>
      <p:sp>
        <p:nvSpPr>
          <p:cNvPr id="5" name="Rectangle 5"/>
          <p:cNvSpPr>
            <a:spLocks noGrp="1" noChangeArrowheads="1"/>
          </p:cNvSpPr>
          <p:nvPr>
            <p:ph type="sldNum" sz="quarter" idx="11"/>
          </p:nvPr>
        </p:nvSpPr>
        <p:spPr>
          <a:ln/>
        </p:spPr>
        <p:txBody>
          <a:bodyPr/>
          <a:lstStyle>
            <a:lvl1pPr>
              <a:defRPr/>
            </a:lvl1pPr>
          </a:lstStyle>
          <a:p>
            <a:pPr>
              <a:defRPr/>
            </a:pPr>
            <a:fld id="{767A66F6-1389-444C-A61E-C93EB9097149}" type="slidenum">
              <a:rPr lang="en-GB" altLang="en-US">
                <a:solidFill>
                  <a:srgbClr val="000000"/>
                </a:solidFill>
              </a:rPr>
              <a:pPr>
                <a:defRPr/>
              </a:pPr>
              <a:t>‹#›</a:t>
            </a:fld>
            <a:endParaRPr lang="en-GB" altLang="en-US">
              <a:solidFill>
                <a:srgbClr val="000000"/>
              </a:solidFill>
            </a:endParaRPr>
          </a:p>
        </p:txBody>
      </p:sp>
      <p:sp>
        <p:nvSpPr>
          <p:cNvPr id="6" name="Rectangle 8"/>
          <p:cNvSpPr>
            <a:spLocks noGrp="1" noChangeArrowheads="1"/>
          </p:cNvSpPr>
          <p:nvPr>
            <p:ph type="dt" sz="half" idx="12"/>
          </p:nvPr>
        </p:nvSpPr>
        <p:spPr>
          <a:ln/>
        </p:spPr>
        <p:txBody>
          <a:bodyPr/>
          <a:lstStyle>
            <a:lvl1pPr>
              <a:defRPr/>
            </a:lvl1pPr>
          </a:lstStyle>
          <a:p>
            <a:pPr>
              <a:defRPr/>
            </a:pPr>
            <a:fld id="{3F0F7670-04BA-4100-9B46-22B6B6C70E56}" type="datetime3">
              <a:rPr lang="en-US" altLang="en-US">
                <a:solidFill>
                  <a:srgbClr val="000000"/>
                </a:solidFill>
              </a:rPr>
              <a:pPr>
                <a:defRPr/>
              </a:pPr>
              <a:t>8 June 2015</a:t>
            </a:fld>
            <a:endParaRPr lang="en-GB" altLang="en-US">
              <a:solidFill>
                <a:srgbClr val="000000"/>
              </a:solidFill>
            </a:endParaRPr>
          </a:p>
        </p:txBody>
      </p:sp>
    </p:spTree>
    <p:extLst>
      <p:ext uri="{BB962C8B-B14F-4D97-AF65-F5344CB8AC3E}">
        <p14:creationId xmlns:p14="http://schemas.microsoft.com/office/powerpoint/2010/main" val="2372912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1025525"/>
            <a:ext cx="2112963" cy="5092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1025525"/>
            <a:ext cx="6191250" cy="509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altLang="en-US">
                <a:solidFill>
                  <a:srgbClr val="000000"/>
                </a:solidFill>
              </a:rPr>
              <a:t>A common decision framework for HTA and regulators?</a:t>
            </a:r>
          </a:p>
        </p:txBody>
      </p:sp>
      <p:sp>
        <p:nvSpPr>
          <p:cNvPr id="5" name="Rectangle 5"/>
          <p:cNvSpPr>
            <a:spLocks noGrp="1" noChangeArrowheads="1"/>
          </p:cNvSpPr>
          <p:nvPr>
            <p:ph type="sldNum" sz="quarter" idx="11"/>
          </p:nvPr>
        </p:nvSpPr>
        <p:spPr>
          <a:ln/>
        </p:spPr>
        <p:txBody>
          <a:bodyPr/>
          <a:lstStyle>
            <a:lvl1pPr>
              <a:defRPr/>
            </a:lvl1pPr>
          </a:lstStyle>
          <a:p>
            <a:pPr>
              <a:defRPr/>
            </a:pPr>
            <a:fld id="{DD3E7F4A-9BD5-4F68-BDFC-F2CFFB0D641C}" type="slidenum">
              <a:rPr lang="en-GB" altLang="en-US">
                <a:solidFill>
                  <a:srgbClr val="000000"/>
                </a:solidFill>
              </a:rPr>
              <a:pPr>
                <a:defRPr/>
              </a:pPr>
              <a:t>‹#›</a:t>
            </a:fld>
            <a:endParaRPr lang="en-GB" altLang="en-US">
              <a:solidFill>
                <a:srgbClr val="000000"/>
              </a:solidFill>
            </a:endParaRPr>
          </a:p>
        </p:txBody>
      </p:sp>
      <p:sp>
        <p:nvSpPr>
          <p:cNvPr id="6" name="Rectangle 8"/>
          <p:cNvSpPr>
            <a:spLocks noGrp="1" noChangeArrowheads="1"/>
          </p:cNvSpPr>
          <p:nvPr>
            <p:ph type="dt" sz="half" idx="12"/>
          </p:nvPr>
        </p:nvSpPr>
        <p:spPr>
          <a:ln/>
        </p:spPr>
        <p:txBody>
          <a:bodyPr/>
          <a:lstStyle>
            <a:lvl1pPr>
              <a:defRPr/>
            </a:lvl1pPr>
          </a:lstStyle>
          <a:p>
            <a:pPr>
              <a:defRPr/>
            </a:pPr>
            <a:fld id="{E6F5F643-F44B-4F5E-AE77-8CDED8AC765D}" type="datetime3">
              <a:rPr lang="en-US" altLang="en-US">
                <a:solidFill>
                  <a:srgbClr val="000000"/>
                </a:solidFill>
              </a:rPr>
              <a:pPr>
                <a:defRPr/>
              </a:pPr>
              <a:t>8 June 2015</a:t>
            </a:fld>
            <a:endParaRPr lang="en-GB" altLang="en-US">
              <a:solidFill>
                <a:srgbClr val="000000"/>
              </a:solidFill>
            </a:endParaRPr>
          </a:p>
        </p:txBody>
      </p:sp>
    </p:spTree>
    <p:extLst>
      <p:ext uri="{BB962C8B-B14F-4D97-AF65-F5344CB8AC3E}">
        <p14:creationId xmlns:p14="http://schemas.microsoft.com/office/powerpoint/2010/main" val="203904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Efpia-PPT_template_254x190,5mm_LAYOUT_V08_P3_graphisme_forMS.png"/>
          <p:cNvPicPr>
            <a:picLocks noChangeAspect="1"/>
          </p:cNvPicPr>
          <p:nvPr userDrawn="1"/>
        </p:nvPicPr>
        <p:blipFill>
          <a:blip r:embed="rId2" cstate="print"/>
          <a:srcRect t="25392" r="19904"/>
          <a:stretch>
            <a:fillRect/>
          </a:stretch>
        </p:blipFill>
        <p:spPr bwMode="auto">
          <a:xfrm>
            <a:off x="7524750" y="0"/>
            <a:ext cx="1619250" cy="1566863"/>
          </a:xfrm>
          <a:prstGeom prst="rect">
            <a:avLst/>
          </a:prstGeom>
          <a:noFill/>
          <a:ln w="9525">
            <a:noFill/>
            <a:miter lim="800000"/>
            <a:headEnd/>
            <a:tailEnd/>
          </a:ln>
        </p:spPr>
      </p:pic>
      <p:pic>
        <p:nvPicPr>
          <p:cNvPr id="6" name="Picture 7" descr="Efpia-PPT_template_254x190,5mm_LAYOUT_V08_P3_footnote_forMS.png"/>
          <p:cNvPicPr>
            <a:picLocks noChangeAspect="1"/>
          </p:cNvPicPr>
          <p:nvPr userDrawn="1"/>
        </p:nvPicPr>
        <p:blipFill>
          <a:blip r:embed="rId3" cstate="print"/>
          <a:srcRect l="92548" t="8467" r="3893" b="26282"/>
          <a:stretch>
            <a:fillRect/>
          </a:stretch>
        </p:blipFill>
        <p:spPr bwMode="auto">
          <a:xfrm>
            <a:off x="8459788" y="6524625"/>
            <a:ext cx="73025" cy="73025"/>
          </a:xfrm>
          <a:prstGeom prst="rect">
            <a:avLst/>
          </a:prstGeom>
          <a:noFill/>
          <a:ln w="9525">
            <a:noFill/>
            <a:miter lim="800000"/>
            <a:headEnd/>
            <a:tailEnd/>
          </a:ln>
        </p:spPr>
      </p:pic>
      <p:pic>
        <p:nvPicPr>
          <p:cNvPr id="7" name="Picture 8" descr="Efpia-PPT_template_254x190,5mm_LAYOUT_V08_P3_LOGO_forMS.png"/>
          <p:cNvPicPr>
            <a:picLocks noChangeAspect="1"/>
          </p:cNvPicPr>
          <p:nvPr userDrawn="1"/>
        </p:nvPicPr>
        <p:blipFill>
          <a:blip r:embed="rId4" cstate="print"/>
          <a:srcRect/>
          <a:stretch>
            <a:fillRect/>
          </a:stretch>
        </p:blipFill>
        <p:spPr bwMode="auto">
          <a:xfrm>
            <a:off x="503238" y="6308725"/>
            <a:ext cx="568325" cy="3349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540001" y="1600225"/>
            <a:ext cx="4038600" cy="4525963"/>
          </a:xfrm>
        </p:spPr>
        <p:txBody>
          <a:bodyPr/>
          <a:lstStyle>
            <a:lvl1pPr>
              <a:defRPr sz="2400"/>
            </a:lvl1pPr>
            <a:lvl2pPr>
              <a:defRPr sz="2000"/>
            </a:lvl2pPr>
            <a:lvl3pPr>
              <a:defRPr sz="1600"/>
            </a:lvl3pPr>
            <a:lvl4pPr>
              <a:defRPr sz="12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4" name="Content Placeholder 3"/>
          <p:cNvSpPr>
            <a:spLocks noGrp="1"/>
          </p:cNvSpPr>
          <p:nvPr>
            <p:ph sz="half" idx="2"/>
          </p:nvPr>
        </p:nvSpPr>
        <p:spPr>
          <a:xfrm>
            <a:off x="4648200" y="1600225"/>
            <a:ext cx="4038600" cy="4525963"/>
          </a:xfrm>
        </p:spPr>
        <p:txBody>
          <a:bodyPr/>
          <a:lstStyle>
            <a:lvl1pPr>
              <a:defRPr sz="2400"/>
            </a:lvl1pPr>
            <a:lvl2pPr>
              <a:defRPr sz="2000"/>
            </a:lvl2pPr>
            <a:lvl3pPr>
              <a:defRPr sz="1600"/>
            </a:lvl3pPr>
            <a:lvl4pPr>
              <a:defRPr sz="12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8" name="Footer Placeholder 5"/>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9" name="Slide Number Placeholder 6"/>
          <p:cNvSpPr>
            <a:spLocks noGrp="1"/>
          </p:cNvSpPr>
          <p:nvPr>
            <p:ph type="sldNum" sz="quarter" idx="11"/>
          </p:nvPr>
        </p:nvSpPr>
        <p:spPr/>
        <p:txBody>
          <a:bodyPr/>
          <a:lstStyle>
            <a:lvl1pPr>
              <a:defRPr smtClean="0"/>
            </a:lvl1pPr>
          </a:lstStyle>
          <a:p>
            <a:pPr>
              <a:defRPr/>
            </a:pPr>
            <a:fld id="{1390D5D6-3AB8-4412-8206-8493576F862A}" type="slidenum">
              <a:rPr lang="fr-BE"/>
              <a:pPr>
                <a:defRPr/>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Efpia-PPT_template_254x190,5mm_LAYOUT_V08_P3_graphisme_forMS.png"/>
          <p:cNvPicPr>
            <a:picLocks noChangeAspect="1"/>
          </p:cNvPicPr>
          <p:nvPr userDrawn="1"/>
        </p:nvPicPr>
        <p:blipFill>
          <a:blip r:embed="rId2" cstate="print"/>
          <a:srcRect t="25392" r="19904"/>
          <a:stretch>
            <a:fillRect/>
          </a:stretch>
        </p:blipFill>
        <p:spPr bwMode="auto">
          <a:xfrm>
            <a:off x="7524750" y="0"/>
            <a:ext cx="1619250" cy="1566863"/>
          </a:xfrm>
          <a:prstGeom prst="rect">
            <a:avLst/>
          </a:prstGeom>
          <a:noFill/>
          <a:ln w="9525">
            <a:noFill/>
            <a:miter lim="800000"/>
            <a:headEnd/>
            <a:tailEnd/>
          </a:ln>
        </p:spPr>
      </p:pic>
      <p:pic>
        <p:nvPicPr>
          <p:cNvPr id="8" name="Picture 7" descr="Efpia-PPT_template_254x190,5mm_LAYOUT_V08_P3_footnote_forMS.png"/>
          <p:cNvPicPr>
            <a:picLocks noChangeAspect="1"/>
          </p:cNvPicPr>
          <p:nvPr userDrawn="1"/>
        </p:nvPicPr>
        <p:blipFill>
          <a:blip r:embed="rId3" cstate="print"/>
          <a:srcRect l="92548" t="8467" r="3893" b="26282"/>
          <a:stretch>
            <a:fillRect/>
          </a:stretch>
        </p:blipFill>
        <p:spPr bwMode="auto">
          <a:xfrm>
            <a:off x="8459788" y="6524625"/>
            <a:ext cx="73025" cy="73025"/>
          </a:xfrm>
          <a:prstGeom prst="rect">
            <a:avLst/>
          </a:prstGeom>
          <a:noFill/>
          <a:ln w="9525">
            <a:noFill/>
            <a:miter lim="800000"/>
            <a:headEnd/>
            <a:tailEnd/>
          </a:ln>
        </p:spPr>
      </p:pic>
      <p:pic>
        <p:nvPicPr>
          <p:cNvPr id="9" name="Picture 8" descr="Efpia-PPT_template_254x190,5mm_LAYOUT_V08_P3_LOGO_forMS.png"/>
          <p:cNvPicPr>
            <a:picLocks noChangeAspect="1"/>
          </p:cNvPicPr>
          <p:nvPr userDrawn="1"/>
        </p:nvPicPr>
        <p:blipFill>
          <a:blip r:embed="rId4" cstate="print"/>
          <a:srcRect/>
          <a:stretch>
            <a:fillRect/>
          </a:stretch>
        </p:blipFill>
        <p:spPr bwMode="auto">
          <a:xfrm>
            <a:off x="503238" y="6308725"/>
            <a:ext cx="568325" cy="334963"/>
          </a:xfrm>
          <a:prstGeom prst="rect">
            <a:avLst/>
          </a:prstGeom>
          <a:noFill/>
          <a:ln w="9525">
            <a:noFill/>
            <a:miter lim="800000"/>
            <a:headEnd/>
            <a:tailEnd/>
          </a:ln>
        </p:spPr>
      </p:pic>
      <p:sp>
        <p:nvSpPr>
          <p:cNvPr id="2" name="Title 1"/>
          <p:cNvSpPr>
            <a:spLocks noGrp="1"/>
          </p:cNvSpPr>
          <p:nvPr>
            <p:ph type="title"/>
          </p:nvPr>
        </p:nvSpPr>
        <p:spPr>
          <a:xfrm>
            <a:off x="540000" y="666000"/>
            <a:ext cx="8136456" cy="512736"/>
          </a:xfrm>
        </p:spPr>
        <p:txBody>
          <a:bodyPr/>
          <a:lstStyle>
            <a:lvl1pPr>
              <a:defRPr baseline="0">
                <a:solidFill>
                  <a:srgbClr val="008898"/>
                </a:solidFill>
              </a:defRPr>
            </a:lvl1pPr>
          </a:lstStyle>
          <a:p>
            <a:r>
              <a:rPr lang="en-US" smtClean="0"/>
              <a:t>Click to edit Master title style</a:t>
            </a:r>
            <a:endParaRPr lang="fr-BE" dirty="0"/>
          </a:p>
        </p:txBody>
      </p:sp>
      <p:sp>
        <p:nvSpPr>
          <p:cNvPr id="3" name="Text Placeholder 2"/>
          <p:cNvSpPr>
            <a:spLocks noGrp="1"/>
          </p:cNvSpPr>
          <p:nvPr>
            <p:ph type="body" idx="1"/>
          </p:nvPr>
        </p:nvSpPr>
        <p:spPr>
          <a:xfrm>
            <a:off x="540000" y="1360800"/>
            <a:ext cx="4040188" cy="639762"/>
          </a:xfrm>
        </p:spPr>
        <p:txBody>
          <a:bodyPr>
            <a:noAutofit/>
          </a:bodyPr>
          <a:lstStyle>
            <a:lvl1pPr marL="0" indent="0">
              <a:lnSpc>
                <a:spcPts val="2798"/>
              </a:lnSpc>
              <a:buNone/>
              <a:defRPr sz="2800" b="0">
                <a:solidFill>
                  <a:srgbClr val="BEC0C2"/>
                </a:solidFill>
              </a:defRPr>
            </a:lvl1pPr>
            <a:lvl2pPr marL="456463" indent="0">
              <a:buNone/>
              <a:defRPr sz="2000" b="1"/>
            </a:lvl2pPr>
            <a:lvl3pPr marL="912931" indent="0">
              <a:buNone/>
              <a:defRPr sz="1800" b="1"/>
            </a:lvl3pPr>
            <a:lvl4pPr marL="1369397" indent="0">
              <a:buNone/>
              <a:defRPr sz="1600" b="1"/>
            </a:lvl4pPr>
            <a:lvl5pPr marL="1825862" indent="0">
              <a:buNone/>
              <a:defRPr sz="1600" b="1"/>
            </a:lvl5pPr>
            <a:lvl6pPr marL="2282327" indent="0">
              <a:buNone/>
              <a:defRPr sz="1600" b="1"/>
            </a:lvl6pPr>
            <a:lvl7pPr marL="2738794" indent="0">
              <a:buNone/>
              <a:defRPr sz="1600" b="1"/>
            </a:lvl7pPr>
            <a:lvl8pPr marL="3195260" indent="0">
              <a:buNone/>
              <a:defRPr sz="1600" b="1"/>
            </a:lvl8pPr>
            <a:lvl9pPr marL="36517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0000" y="2174879"/>
            <a:ext cx="4040188" cy="3951288"/>
          </a:xfrm>
        </p:spPr>
        <p:txBody>
          <a:bodyPr/>
          <a:lstStyle>
            <a:lvl1pPr>
              <a:defRPr sz="2400"/>
            </a:lvl1pPr>
            <a:lvl2pPr>
              <a:defRPr sz="2000"/>
            </a:lvl2pPr>
            <a:lvl3pPr>
              <a:defRPr sz="1600"/>
            </a:lvl3pPr>
            <a:lvl4pPr>
              <a:defRPr sz="1200"/>
            </a:lvl4pPr>
            <a:lvl5pPr>
              <a:defRPr sz="1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5" name="Text Placeholder 4"/>
          <p:cNvSpPr>
            <a:spLocks noGrp="1"/>
          </p:cNvSpPr>
          <p:nvPr>
            <p:ph type="body" sz="quarter" idx="3"/>
          </p:nvPr>
        </p:nvSpPr>
        <p:spPr>
          <a:xfrm>
            <a:off x="4644022" y="1359000"/>
            <a:ext cx="4041775" cy="639762"/>
          </a:xfrm>
        </p:spPr>
        <p:txBody>
          <a:bodyPr>
            <a:noAutofit/>
          </a:bodyPr>
          <a:lstStyle>
            <a:lvl1pPr marL="0" indent="0">
              <a:lnSpc>
                <a:spcPts val="2798"/>
              </a:lnSpc>
              <a:buNone/>
              <a:defRPr sz="2800" b="0">
                <a:solidFill>
                  <a:srgbClr val="BEC0C2"/>
                </a:solidFill>
              </a:defRPr>
            </a:lvl1pPr>
            <a:lvl2pPr marL="456463" indent="0">
              <a:buNone/>
              <a:defRPr sz="2000" b="1"/>
            </a:lvl2pPr>
            <a:lvl3pPr marL="912931" indent="0">
              <a:buNone/>
              <a:defRPr sz="1800" b="1"/>
            </a:lvl3pPr>
            <a:lvl4pPr marL="1369397" indent="0">
              <a:buNone/>
              <a:defRPr sz="1600" b="1"/>
            </a:lvl4pPr>
            <a:lvl5pPr marL="1825862" indent="0">
              <a:buNone/>
              <a:defRPr sz="1600" b="1"/>
            </a:lvl5pPr>
            <a:lvl6pPr marL="2282327" indent="0">
              <a:buNone/>
              <a:defRPr sz="1600" b="1"/>
            </a:lvl6pPr>
            <a:lvl7pPr marL="2738794" indent="0">
              <a:buNone/>
              <a:defRPr sz="1600" b="1"/>
            </a:lvl7pPr>
            <a:lvl8pPr marL="3195260" indent="0">
              <a:buNone/>
              <a:defRPr sz="1600" b="1"/>
            </a:lvl8pPr>
            <a:lvl9pPr marL="36517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22" y="2174879"/>
            <a:ext cx="4041775" cy="3951288"/>
          </a:xfrm>
        </p:spPr>
        <p:txBody>
          <a:bodyPr/>
          <a:lstStyle>
            <a:lvl1pPr>
              <a:defRPr sz="2400"/>
            </a:lvl1pPr>
            <a:lvl2pPr>
              <a:defRPr sz="2000"/>
            </a:lvl2pPr>
            <a:lvl3pPr>
              <a:defRPr sz="1600"/>
            </a:lvl3pPr>
            <a:lvl4pPr>
              <a:defRPr sz="1200"/>
            </a:lvl4pPr>
            <a:lvl5pPr>
              <a:defRPr sz="1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10" name="Footer Placeholder 7"/>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11" name="Slide Number Placeholder 8"/>
          <p:cNvSpPr>
            <a:spLocks noGrp="1"/>
          </p:cNvSpPr>
          <p:nvPr>
            <p:ph type="sldNum" sz="quarter" idx="11"/>
          </p:nvPr>
        </p:nvSpPr>
        <p:spPr/>
        <p:txBody>
          <a:bodyPr/>
          <a:lstStyle>
            <a:lvl1pPr>
              <a:defRPr smtClean="0"/>
            </a:lvl1pPr>
          </a:lstStyle>
          <a:p>
            <a:pPr>
              <a:defRPr/>
            </a:pPr>
            <a:fld id="{D26846EB-8E41-41F7-907B-C2D1649A36C7}" type="slidenum">
              <a:rPr lang="fr-BE"/>
              <a:pPr>
                <a:defRPr/>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Efpia-PPT_template_254x190,5mm_LAYOUT_V08_P3_graphisme_forMS.png"/>
          <p:cNvPicPr>
            <a:picLocks noChangeAspect="1"/>
          </p:cNvPicPr>
          <p:nvPr userDrawn="1"/>
        </p:nvPicPr>
        <p:blipFill>
          <a:blip r:embed="rId2" cstate="print"/>
          <a:srcRect t="25392" r="19904"/>
          <a:stretch>
            <a:fillRect/>
          </a:stretch>
        </p:blipFill>
        <p:spPr bwMode="auto">
          <a:xfrm>
            <a:off x="7524750" y="0"/>
            <a:ext cx="1619250" cy="1566863"/>
          </a:xfrm>
          <a:prstGeom prst="rect">
            <a:avLst/>
          </a:prstGeom>
          <a:noFill/>
          <a:ln w="9525">
            <a:noFill/>
            <a:miter lim="800000"/>
            <a:headEnd/>
            <a:tailEnd/>
          </a:ln>
        </p:spPr>
      </p:pic>
      <p:pic>
        <p:nvPicPr>
          <p:cNvPr id="4" name="Picture 7" descr="Efpia-PPT_template_254x190,5mm_LAYOUT_V08_P3_footnote_forMS.png"/>
          <p:cNvPicPr>
            <a:picLocks noChangeAspect="1"/>
          </p:cNvPicPr>
          <p:nvPr userDrawn="1"/>
        </p:nvPicPr>
        <p:blipFill>
          <a:blip r:embed="rId3" cstate="print"/>
          <a:srcRect l="92548" t="8467" r="3893" b="26282"/>
          <a:stretch>
            <a:fillRect/>
          </a:stretch>
        </p:blipFill>
        <p:spPr bwMode="auto">
          <a:xfrm>
            <a:off x="8459788" y="6524625"/>
            <a:ext cx="73025" cy="73025"/>
          </a:xfrm>
          <a:prstGeom prst="rect">
            <a:avLst/>
          </a:prstGeom>
          <a:noFill/>
          <a:ln w="9525">
            <a:noFill/>
            <a:miter lim="800000"/>
            <a:headEnd/>
            <a:tailEnd/>
          </a:ln>
        </p:spPr>
      </p:pic>
      <p:pic>
        <p:nvPicPr>
          <p:cNvPr id="5" name="Picture 8" descr="Efpia-PPT_template_254x190,5mm_LAYOUT_V08_P3_LOGO_forMS.png"/>
          <p:cNvPicPr>
            <a:picLocks noChangeAspect="1"/>
          </p:cNvPicPr>
          <p:nvPr userDrawn="1"/>
        </p:nvPicPr>
        <p:blipFill>
          <a:blip r:embed="rId4" cstate="print"/>
          <a:srcRect/>
          <a:stretch>
            <a:fillRect/>
          </a:stretch>
        </p:blipFill>
        <p:spPr bwMode="auto">
          <a:xfrm>
            <a:off x="503238" y="6308725"/>
            <a:ext cx="568325" cy="334963"/>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rgbClr val="008898"/>
                </a:solidFill>
              </a:defRPr>
            </a:lvl1pPr>
          </a:lstStyle>
          <a:p>
            <a:r>
              <a:rPr lang="en-US" smtClean="0"/>
              <a:t>Click to edit Master title style</a:t>
            </a:r>
            <a:endParaRPr lang="fr-BE" dirty="0"/>
          </a:p>
        </p:txBody>
      </p:sp>
      <p:sp>
        <p:nvSpPr>
          <p:cNvPr id="6" name="Footer Placeholder 3"/>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7" name="Slide Number Placeholder 4"/>
          <p:cNvSpPr>
            <a:spLocks noGrp="1"/>
          </p:cNvSpPr>
          <p:nvPr>
            <p:ph type="sldNum" sz="quarter" idx="11"/>
          </p:nvPr>
        </p:nvSpPr>
        <p:spPr/>
        <p:txBody>
          <a:bodyPr/>
          <a:lstStyle>
            <a:lvl1pPr>
              <a:defRPr smtClean="0"/>
            </a:lvl1pPr>
          </a:lstStyle>
          <a:p>
            <a:pPr>
              <a:defRPr/>
            </a:pPr>
            <a:fld id="{D06C8CB3-EA75-4E6F-B98C-C32AFAC27F63}" type="slidenum">
              <a:rPr lang="fr-BE"/>
              <a:pPr>
                <a:defRPr/>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 Graph">
    <p:spTree>
      <p:nvGrpSpPr>
        <p:cNvPr id="1" name=""/>
        <p:cNvGrpSpPr/>
        <p:nvPr/>
      </p:nvGrpSpPr>
      <p:grpSpPr>
        <a:xfrm>
          <a:off x="0" y="0"/>
          <a:ext cx="0" cy="0"/>
          <a:chOff x="0" y="0"/>
          <a:chExt cx="0" cy="0"/>
        </a:xfrm>
      </p:grpSpPr>
      <p:pic>
        <p:nvPicPr>
          <p:cNvPr id="5" name="Picture 6" descr="Efpia-PPT_template_254x190,5mm_LAYOUT_V08_P3_graphisme_forMS.png"/>
          <p:cNvPicPr>
            <a:picLocks noChangeAspect="1"/>
          </p:cNvPicPr>
          <p:nvPr userDrawn="1"/>
        </p:nvPicPr>
        <p:blipFill>
          <a:blip r:embed="rId2" cstate="print"/>
          <a:srcRect t="25392" r="19904"/>
          <a:stretch>
            <a:fillRect/>
          </a:stretch>
        </p:blipFill>
        <p:spPr bwMode="auto">
          <a:xfrm>
            <a:off x="7524750" y="0"/>
            <a:ext cx="1619250" cy="1566863"/>
          </a:xfrm>
          <a:prstGeom prst="rect">
            <a:avLst/>
          </a:prstGeom>
          <a:noFill/>
          <a:ln w="9525">
            <a:noFill/>
            <a:miter lim="800000"/>
            <a:headEnd/>
            <a:tailEnd/>
          </a:ln>
        </p:spPr>
      </p:pic>
      <p:pic>
        <p:nvPicPr>
          <p:cNvPr id="7" name="Picture 7" descr="Efpia-PPT_template_254x190,5mm_LAYOUT_V08_P3_footnote_forMS.png"/>
          <p:cNvPicPr>
            <a:picLocks noChangeAspect="1"/>
          </p:cNvPicPr>
          <p:nvPr userDrawn="1"/>
        </p:nvPicPr>
        <p:blipFill>
          <a:blip r:embed="rId3" cstate="print"/>
          <a:srcRect l="92548" t="8467" r="3893" b="26282"/>
          <a:stretch>
            <a:fillRect/>
          </a:stretch>
        </p:blipFill>
        <p:spPr bwMode="auto">
          <a:xfrm>
            <a:off x="8459788" y="6524625"/>
            <a:ext cx="73025" cy="73025"/>
          </a:xfrm>
          <a:prstGeom prst="rect">
            <a:avLst/>
          </a:prstGeom>
          <a:noFill/>
          <a:ln w="9525">
            <a:noFill/>
            <a:miter lim="800000"/>
            <a:headEnd/>
            <a:tailEnd/>
          </a:ln>
        </p:spPr>
      </p:pic>
      <p:pic>
        <p:nvPicPr>
          <p:cNvPr id="8" name="Picture 8" descr="Efpia-PPT_template_254x190,5mm_LAYOUT_V08_P3_LOGO_forMS.png"/>
          <p:cNvPicPr>
            <a:picLocks noChangeAspect="1"/>
          </p:cNvPicPr>
          <p:nvPr userDrawn="1"/>
        </p:nvPicPr>
        <p:blipFill>
          <a:blip r:embed="rId4" cstate="print"/>
          <a:srcRect/>
          <a:stretch>
            <a:fillRect/>
          </a:stretch>
        </p:blipFill>
        <p:spPr bwMode="auto">
          <a:xfrm>
            <a:off x="503238" y="6308725"/>
            <a:ext cx="568325" cy="334963"/>
          </a:xfrm>
          <a:prstGeom prst="rect">
            <a:avLst/>
          </a:prstGeom>
          <a:noFill/>
          <a:ln w="9525">
            <a:noFill/>
            <a:miter lim="800000"/>
            <a:headEnd/>
            <a:tailEnd/>
          </a:ln>
        </p:spPr>
      </p:pic>
      <p:sp>
        <p:nvSpPr>
          <p:cNvPr id="2" name="Title 1"/>
          <p:cNvSpPr>
            <a:spLocks noGrp="1"/>
          </p:cNvSpPr>
          <p:nvPr>
            <p:ph type="title"/>
          </p:nvPr>
        </p:nvSpPr>
        <p:spPr>
          <a:xfrm>
            <a:off x="540000" y="666000"/>
            <a:ext cx="8136456" cy="512736"/>
          </a:xfrm>
        </p:spPr>
        <p:txBody>
          <a:bodyPr/>
          <a:lstStyle>
            <a:lvl1pPr>
              <a:defRPr baseline="0">
                <a:solidFill>
                  <a:srgbClr val="008898"/>
                </a:solidFill>
              </a:defRPr>
            </a:lvl1pPr>
          </a:lstStyle>
          <a:p>
            <a:r>
              <a:rPr lang="en-US" smtClean="0"/>
              <a:t>Click to edit Master title style</a:t>
            </a:r>
            <a:endParaRPr lang="fr-BE" dirty="0"/>
          </a:p>
        </p:txBody>
      </p:sp>
      <p:sp>
        <p:nvSpPr>
          <p:cNvPr id="3" name="Text Placeholder 2"/>
          <p:cNvSpPr>
            <a:spLocks noGrp="1"/>
          </p:cNvSpPr>
          <p:nvPr>
            <p:ph type="body" idx="1"/>
          </p:nvPr>
        </p:nvSpPr>
        <p:spPr>
          <a:xfrm>
            <a:off x="540000" y="1360800"/>
            <a:ext cx="8136456" cy="639762"/>
          </a:xfrm>
        </p:spPr>
        <p:txBody>
          <a:bodyPr>
            <a:noAutofit/>
          </a:bodyPr>
          <a:lstStyle>
            <a:lvl1pPr marL="0" indent="0">
              <a:lnSpc>
                <a:spcPts val="2798"/>
              </a:lnSpc>
              <a:buNone/>
              <a:defRPr sz="2800" b="0">
                <a:solidFill>
                  <a:srgbClr val="BEC0C2"/>
                </a:solidFill>
              </a:defRPr>
            </a:lvl1pPr>
            <a:lvl2pPr marL="456463" indent="0">
              <a:buNone/>
              <a:defRPr sz="2000" b="1"/>
            </a:lvl2pPr>
            <a:lvl3pPr marL="912931" indent="0">
              <a:buNone/>
              <a:defRPr sz="1800" b="1"/>
            </a:lvl3pPr>
            <a:lvl4pPr marL="1369397" indent="0">
              <a:buNone/>
              <a:defRPr sz="1600" b="1"/>
            </a:lvl4pPr>
            <a:lvl5pPr marL="1825862" indent="0">
              <a:buNone/>
              <a:defRPr sz="1600" b="1"/>
            </a:lvl5pPr>
            <a:lvl6pPr marL="2282327" indent="0">
              <a:buNone/>
              <a:defRPr sz="1600" b="1"/>
            </a:lvl6pPr>
            <a:lvl7pPr marL="2738794" indent="0">
              <a:buNone/>
              <a:defRPr sz="1600" b="1"/>
            </a:lvl7pPr>
            <a:lvl8pPr marL="3195260" indent="0">
              <a:buNone/>
              <a:defRPr sz="1600" b="1"/>
            </a:lvl8pPr>
            <a:lvl9pPr marL="36517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22" y="2174892"/>
            <a:ext cx="4041775" cy="3414365"/>
          </a:xfrm>
          <a:ln w="12700">
            <a:solidFill>
              <a:srgbClr val="BEC0C2"/>
            </a:solidFill>
          </a:ln>
        </p:spPr>
        <p:txBody>
          <a:bodyPr lIns="179713" tIns="179713" rIns="179713" bIns="179713"/>
          <a:lstStyle>
            <a:lvl1pPr>
              <a:defRPr sz="2400"/>
            </a:lvl1pPr>
            <a:lvl2pPr>
              <a:defRPr sz="2000"/>
            </a:lvl2pPr>
            <a:lvl3pPr>
              <a:defRPr sz="1600"/>
            </a:lvl3pPr>
            <a:lvl4pPr>
              <a:defRPr sz="1200"/>
            </a:lvl4pPr>
            <a:lvl5pPr>
              <a:defRPr sz="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9" name="Footer Placeholder 7"/>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10" name="Slide Number Placeholder 8"/>
          <p:cNvSpPr>
            <a:spLocks noGrp="1"/>
          </p:cNvSpPr>
          <p:nvPr>
            <p:ph type="sldNum" sz="quarter" idx="11"/>
          </p:nvPr>
        </p:nvSpPr>
        <p:spPr/>
        <p:txBody>
          <a:bodyPr/>
          <a:lstStyle>
            <a:lvl1pPr>
              <a:defRPr smtClean="0"/>
            </a:lvl1pPr>
          </a:lstStyle>
          <a:p>
            <a:pPr>
              <a:defRPr/>
            </a:pPr>
            <a:fld id="{73B464AA-F0EE-49D9-9D5F-ED5D19A1730F}" type="slidenum">
              <a:rPr lang="fr-BE"/>
              <a:pPr>
                <a:defRPr/>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4730750" y="3781425"/>
            <a:ext cx="3743325" cy="2120900"/>
          </a:xfrm>
          <a:prstGeom prst="rect">
            <a:avLst/>
          </a:prstGeom>
          <a:noFill/>
          <a:ln>
            <a:noFill/>
          </a:ln>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413"/>
              </a:spcAft>
              <a:defRPr/>
            </a:pPr>
            <a:r>
              <a:rPr lang="fr-BE" sz="1800" b="1" smtClean="0">
                <a:solidFill>
                  <a:srgbClr val="008898"/>
                </a:solidFill>
                <a:cs typeface="Arial" charset="0"/>
              </a:rPr>
              <a:t>EFPIA Brussels Office</a:t>
            </a:r>
          </a:p>
          <a:p>
            <a:pPr eaLnBrk="1" hangingPunct="1">
              <a:defRPr/>
            </a:pPr>
            <a:r>
              <a:rPr lang="fr-BE" sz="1800" smtClean="0">
                <a:solidFill>
                  <a:srgbClr val="008898"/>
                </a:solidFill>
                <a:cs typeface="Arial" charset="0"/>
              </a:rPr>
              <a:t>Leopold Plaza Building</a:t>
            </a:r>
          </a:p>
          <a:p>
            <a:pPr eaLnBrk="1" hangingPunct="1">
              <a:defRPr/>
            </a:pPr>
            <a:r>
              <a:rPr lang="fr-BE" sz="1800" smtClean="0">
                <a:solidFill>
                  <a:srgbClr val="008898"/>
                </a:solidFill>
                <a:cs typeface="Arial" charset="0"/>
              </a:rPr>
              <a:t>Rue du Trône 108</a:t>
            </a:r>
          </a:p>
          <a:p>
            <a:pPr eaLnBrk="1" hangingPunct="1">
              <a:defRPr/>
            </a:pPr>
            <a:r>
              <a:rPr lang="fr-BE" sz="1800" smtClean="0">
                <a:solidFill>
                  <a:srgbClr val="008898"/>
                </a:solidFill>
                <a:cs typeface="Arial" charset="0"/>
              </a:rPr>
              <a:t>B-1050 Brussels - Belgium </a:t>
            </a:r>
          </a:p>
          <a:p>
            <a:pPr eaLnBrk="1" hangingPunct="1">
              <a:defRPr/>
            </a:pPr>
            <a:r>
              <a:rPr lang="fr-BE" sz="1800" smtClean="0">
                <a:solidFill>
                  <a:srgbClr val="008898"/>
                </a:solidFill>
                <a:cs typeface="Arial" charset="0"/>
              </a:rPr>
              <a:t>Tel: +32 (0)2 626 25 55</a:t>
            </a:r>
          </a:p>
          <a:p>
            <a:pPr eaLnBrk="1" hangingPunct="1">
              <a:defRPr/>
            </a:pPr>
            <a:endParaRPr lang="fr-BE" sz="1800" smtClean="0">
              <a:solidFill>
                <a:schemeClr val="bg1"/>
              </a:solidFill>
              <a:cs typeface="Arial" charset="0"/>
            </a:endParaRPr>
          </a:p>
          <a:p>
            <a:pPr eaLnBrk="1" hangingPunct="1">
              <a:defRPr/>
            </a:pPr>
            <a:r>
              <a:rPr lang="fr-BE" sz="1800" smtClean="0">
                <a:solidFill>
                  <a:srgbClr val="F5841F"/>
                </a:solidFill>
                <a:cs typeface="Arial" charset="0"/>
              </a:rPr>
              <a:t>www.efpia.eu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31"/>
            <a:ext cx="7772400" cy="1500187"/>
          </a:xfrm>
        </p:spPr>
        <p:txBody>
          <a:bodyPr anchor="b"/>
          <a:lstStyle>
            <a:lvl1pPr marL="0" indent="0">
              <a:buNone/>
              <a:defRPr sz="2000">
                <a:solidFill>
                  <a:schemeClr val="tx1">
                    <a:tint val="75000"/>
                  </a:schemeClr>
                </a:solidFill>
              </a:defRPr>
            </a:lvl1pPr>
            <a:lvl2pPr marL="456463" indent="0">
              <a:buNone/>
              <a:defRPr sz="1800">
                <a:solidFill>
                  <a:schemeClr val="tx1">
                    <a:tint val="75000"/>
                  </a:schemeClr>
                </a:solidFill>
              </a:defRPr>
            </a:lvl2pPr>
            <a:lvl3pPr marL="912931" indent="0">
              <a:buNone/>
              <a:defRPr sz="1600">
                <a:solidFill>
                  <a:schemeClr val="tx1">
                    <a:tint val="75000"/>
                  </a:schemeClr>
                </a:solidFill>
              </a:defRPr>
            </a:lvl3pPr>
            <a:lvl4pPr marL="1369397" indent="0">
              <a:buNone/>
              <a:defRPr sz="1400">
                <a:solidFill>
                  <a:schemeClr val="tx1">
                    <a:tint val="75000"/>
                  </a:schemeClr>
                </a:solidFill>
              </a:defRPr>
            </a:lvl4pPr>
            <a:lvl5pPr marL="1825862" indent="0">
              <a:buNone/>
              <a:defRPr sz="1400">
                <a:solidFill>
                  <a:schemeClr val="tx1">
                    <a:tint val="75000"/>
                  </a:schemeClr>
                </a:solidFill>
              </a:defRPr>
            </a:lvl5pPr>
            <a:lvl6pPr marL="2282327" indent="0">
              <a:buNone/>
              <a:defRPr sz="1400">
                <a:solidFill>
                  <a:schemeClr val="tx1">
                    <a:tint val="75000"/>
                  </a:schemeClr>
                </a:solidFill>
              </a:defRPr>
            </a:lvl6pPr>
            <a:lvl7pPr marL="2738794" indent="0">
              <a:buNone/>
              <a:defRPr sz="1400">
                <a:solidFill>
                  <a:schemeClr val="tx1">
                    <a:tint val="75000"/>
                  </a:schemeClr>
                </a:solidFill>
              </a:defRPr>
            </a:lvl7pPr>
            <a:lvl8pPr marL="3195260" indent="0">
              <a:buNone/>
              <a:defRPr sz="1400">
                <a:solidFill>
                  <a:schemeClr val="tx1">
                    <a:tint val="75000"/>
                  </a:schemeClr>
                </a:solidFill>
              </a:defRPr>
            </a:lvl8pPr>
            <a:lvl9pPr marL="3651726"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5" name="Slide Number Placeholder 5"/>
          <p:cNvSpPr>
            <a:spLocks noGrp="1"/>
          </p:cNvSpPr>
          <p:nvPr>
            <p:ph type="sldNum" sz="quarter" idx="11"/>
          </p:nvPr>
        </p:nvSpPr>
        <p:spPr/>
        <p:txBody>
          <a:bodyPr/>
          <a:lstStyle>
            <a:lvl1pPr>
              <a:defRPr smtClean="0"/>
            </a:lvl1pPr>
          </a:lstStyle>
          <a:p>
            <a:pPr>
              <a:defRPr/>
            </a:pPr>
            <a:fld id="{1755FEEF-3543-4DD6-A610-28120DC9C0DE}" type="slidenum">
              <a:rPr lang="fr-BE"/>
              <a:pPr>
                <a:defRPr/>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RDG meeting 5 February 2013</a:t>
            </a:r>
            <a:endParaRPr lang="fr-BE"/>
          </a:p>
        </p:txBody>
      </p:sp>
      <p:sp>
        <p:nvSpPr>
          <p:cNvPr id="3" name="Slide Number Placeholder 5"/>
          <p:cNvSpPr>
            <a:spLocks noGrp="1"/>
          </p:cNvSpPr>
          <p:nvPr>
            <p:ph type="sldNum" sz="quarter" idx="11"/>
          </p:nvPr>
        </p:nvSpPr>
        <p:spPr/>
        <p:txBody>
          <a:bodyPr/>
          <a:lstStyle>
            <a:lvl1pPr>
              <a:defRPr smtClean="0"/>
            </a:lvl1pPr>
          </a:lstStyle>
          <a:p>
            <a:pPr>
              <a:defRPr/>
            </a:pPr>
            <a:fld id="{34D7825A-C6D3-4548-9D53-EC54A5D761FF}" type="slidenum">
              <a:rPr lang="fr-BE"/>
              <a:pPr>
                <a:defRPr/>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theme" Target="../theme/theme2.xml"/><Relationship Id="rId10"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16575" y="6534150"/>
            <a:ext cx="2808288" cy="144463"/>
          </a:xfrm>
          <a:prstGeom prst="rect">
            <a:avLst/>
          </a:prstGeom>
        </p:spPr>
        <p:txBody>
          <a:bodyPr vert="horz" lIns="0" tIns="0" rIns="0" bIns="0" rtlCol="0" anchor="t" anchorCtr="0"/>
          <a:lstStyle>
            <a:lvl1pPr algn="r" fontAlgn="auto">
              <a:spcBef>
                <a:spcPts val="0"/>
              </a:spcBef>
              <a:spcAft>
                <a:spcPts val="0"/>
              </a:spcAft>
              <a:defRPr sz="500" b="1" cap="all" spc="340" baseline="0">
                <a:solidFill>
                  <a:schemeClr val="tx1">
                    <a:tint val="75000"/>
                  </a:schemeClr>
                </a:solidFill>
                <a:latin typeface="Arial" pitchFamily="34" charset="0"/>
                <a:ea typeface="+mn-ea"/>
                <a:cs typeface="Arial" pitchFamily="34" charset="0"/>
              </a:defRPr>
            </a:lvl1pPr>
          </a:lstStyle>
          <a:p>
            <a:pPr>
              <a:defRPr/>
            </a:pPr>
            <a:r>
              <a:rPr lang="fr-BE"/>
              <a:t>RDG meeting 5 February 2013</a:t>
            </a:r>
          </a:p>
        </p:txBody>
      </p:sp>
      <p:sp>
        <p:nvSpPr>
          <p:cNvPr id="1027" name="Title Placeholder 1"/>
          <p:cNvSpPr>
            <a:spLocks noGrp="1"/>
          </p:cNvSpPr>
          <p:nvPr>
            <p:ph type="title"/>
          </p:nvPr>
        </p:nvSpPr>
        <p:spPr bwMode="auto">
          <a:xfrm>
            <a:off x="539750" y="539750"/>
            <a:ext cx="8135938" cy="51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fr-BE" smtClean="0"/>
          </a:p>
        </p:txBody>
      </p:sp>
      <p:sp>
        <p:nvSpPr>
          <p:cNvPr id="1028" name="Text Placeholder 2"/>
          <p:cNvSpPr>
            <a:spLocks noGrp="1"/>
          </p:cNvSpPr>
          <p:nvPr>
            <p:ph type="body" idx="1"/>
          </p:nvPr>
        </p:nvSpPr>
        <p:spPr bwMode="auto">
          <a:xfrm>
            <a:off x="539750" y="1600200"/>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smtClean="0"/>
          </a:p>
        </p:txBody>
      </p:sp>
      <p:sp>
        <p:nvSpPr>
          <p:cNvPr id="6" name="Slide Number Placeholder 5"/>
          <p:cNvSpPr>
            <a:spLocks noGrp="1"/>
          </p:cNvSpPr>
          <p:nvPr>
            <p:ph type="sldNum" sz="quarter" idx="4"/>
          </p:nvPr>
        </p:nvSpPr>
        <p:spPr>
          <a:xfrm>
            <a:off x="8567738" y="6515100"/>
            <a:ext cx="481012" cy="227013"/>
          </a:xfrm>
          <a:prstGeom prst="rect">
            <a:avLst/>
          </a:prstGeom>
        </p:spPr>
        <p:txBody>
          <a:bodyPr vert="horz" wrap="square" lIns="0" tIns="0" rIns="0" bIns="0" numCol="1" anchor="t" anchorCtr="0" compatLnSpc="1">
            <a:prstTxWarp prst="textNoShape">
              <a:avLst/>
            </a:prstTxWarp>
          </a:bodyPr>
          <a:lstStyle>
            <a:lvl1pPr>
              <a:defRPr sz="700" b="1" smtClean="0">
                <a:solidFill>
                  <a:srgbClr val="77787B"/>
                </a:solidFill>
                <a:latin typeface="Arial" pitchFamily="34" charset="0"/>
                <a:cs typeface="Arial" pitchFamily="34" charset="0"/>
              </a:defRPr>
            </a:lvl1pPr>
          </a:lstStyle>
          <a:p>
            <a:pPr>
              <a:defRPr/>
            </a:pPr>
            <a:fld id="{54D0E1AC-E246-4458-B5FD-53D74865F3E2}" type="slidenum">
              <a:rPr lang="fr-BE"/>
              <a:pPr>
                <a:defRPr/>
              </a:pPr>
              <a:t>‹#›</a:t>
            </a:fld>
            <a:endParaRPr lang="fr-BE"/>
          </a:p>
        </p:txBody>
      </p:sp>
    </p:spTree>
  </p:cSld>
  <p:clrMap bg1="lt1" tx1="dk1" bg2="lt2" tx2="dk2" accent1="accent1" accent2="accent2" accent3="accent3" accent4="accent4" accent5="accent5" accent6="accent6" hlink="hlink" folHlink="folHlink"/>
  <p:sldLayoutIdLst>
    <p:sldLayoutId id="2147516102" r:id="rId1"/>
    <p:sldLayoutId id="2147516103" r:id="rId2"/>
    <p:sldLayoutId id="2147516104" r:id="rId3"/>
    <p:sldLayoutId id="2147516105" r:id="rId4"/>
    <p:sldLayoutId id="2147516106" r:id="rId5"/>
    <p:sldLayoutId id="2147516107" r:id="rId6"/>
    <p:sldLayoutId id="2147516108" r:id="rId7"/>
    <p:sldLayoutId id="2147516109" r:id="rId8"/>
    <p:sldLayoutId id="2147516110" r:id="rId9"/>
    <p:sldLayoutId id="2147516111" r:id="rId10"/>
    <p:sldLayoutId id="2147516112" r:id="rId11"/>
    <p:sldLayoutId id="2147516113" r:id="rId12"/>
    <p:sldLayoutId id="2147516114" r:id="rId13"/>
    <p:sldLayoutId id="2147516115" r:id="rId14"/>
    <p:sldLayoutId id="2147516116" r:id="rId15"/>
    <p:sldLayoutId id="2147516117" r:id="rId16"/>
    <p:sldLayoutId id="2147516118" r:id="rId17"/>
  </p:sldLayoutIdLst>
  <p:hf hdr="0" ftr="0" dt="0"/>
  <p:txStyles>
    <p:titleStyle>
      <a:lvl1pPr algn="l" rtl="0" eaLnBrk="0" fontAlgn="base" hangingPunct="0">
        <a:spcBef>
          <a:spcPct val="0"/>
        </a:spcBef>
        <a:spcAft>
          <a:spcPct val="0"/>
        </a:spcAft>
        <a:defRPr sz="3000" b="1" kern="1200">
          <a:solidFill>
            <a:srgbClr val="008898"/>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000" b="1">
          <a:solidFill>
            <a:srgbClr val="008898"/>
          </a:solidFill>
          <a:latin typeface="Arial" charset="0"/>
          <a:ea typeface="MS PGothic" pitchFamily="34" charset="-128"/>
          <a:cs typeface="Arial" charset="0"/>
        </a:defRPr>
      </a:lvl2pPr>
      <a:lvl3pPr algn="l" rtl="0" eaLnBrk="0" fontAlgn="base" hangingPunct="0">
        <a:spcBef>
          <a:spcPct val="0"/>
        </a:spcBef>
        <a:spcAft>
          <a:spcPct val="0"/>
        </a:spcAft>
        <a:defRPr sz="3000" b="1">
          <a:solidFill>
            <a:srgbClr val="008898"/>
          </a:solidFill>
          <a:latin typeface="Arial" charset="0"/>
          <a:ea typeface="MS PGothic" pitchFamily="34" charset="-128"/>
          <a:cs typeface="Arial" charset="0"/>
        </a:defRPr>
      </a:lvl3pPr>
      <a:lvl4pPr algn="l" rtl="0" eaLnBrk="0" fontAlgn="base" hangingPunct="0">
        <a:spcBef>
          <a:spcPct val="0"/>
        </a:spcBef>
        <a:spcAft>
          <a:spcPct val="0"/>
        </a:spcAft>
        <a:defRPr sz="3000" b="1">
          <a:solidFill>
            <a:srgbClr val="008898"/>
          </a:solidFill>
          <a:latin typeface="Arial" charset="0"/>
          <a:ea typeface="MS PGothic" pitchFamily="34" charset="-128"/>
          <a:cs typeface="Arial" charset="0"/>
        </a:defRPr>
      </a:lvl4pPr>
      <a:lvl5pPr algn="l" rtl="0" eaLnBrk="0" fontAlgn="base" hangingPunct="0">
        <a:spcBef>
          <a:spcPct val="0"/>
        </a:spcBef>
        <a:spcAft>
          <a:spcPct val="0"/>
        </a:spcAft>
        <a:defRPr sz="3000" b="1">
          <a:solidFill>
            <a:srgbClr val="008898"/>
          </a:solidFill>
          <a:latin typeface="Arial" charset="0"/>
          <a:ea typeface="MS PGothic" pitchFamily="34" charset="-128"/>
          <a:cs typeface="Arial" charset="0"/>
        </a:defRPr>
      </a:lvl5pPr>
      <a:lvl6pPr marL="456463" algn="l" rtl="0" fontAlgn="base">
        <a:spcBef>
          <a:spcPct val="0"/>
        </a:spcBef>
        <a:spcAft>
          <a:spcPct val="0"/>
        </a:spcAft>
        <a:defRPr sz="3000" b="1">
          <a:solidFill>
            <a:srgbClr val="008898"/>
          </a:solidFill>
          <a:latin typeface="Arial" charset="0"/>
          <a:ea typeface="ＭＳ Ｐゴシック" charset="0"/>
          <a:cs typeface="Arial" charset="0"/>
        </a:defRPr>
      </a:lvl6pPr>
      <a:lvl7pPr marL="912931" algn="l" rtl="0" fontAlgn="base">
        <a:spcBef>
          <a:spcPct val="0"/>
        </a:spcBef>
        <a:spcAft>
          <a:spcPct val="0"/>
        </a:spcAft>
        <a:defRPr sz="3000" b="1">
          <a:solidFill>
            <a:srgbClr val="008898"/>
          </a:solidFill>
          <a:latin typeface="Arial" charset="0"/>
          <a:ea typeface="ＭＳ Ｐゴシック" charset="0"/>
          <a:cs typeface="Arial" charset="0"/>
        </a:defRPr>
      </a:lvl7pPr>
      <a:lvl8pPr marL="1369397" algn="l" rtl="0" fontAlgn="base">
        <a:spcBef>
          <a:spcPct val="0"/>
        </a:spcBef>
        <a:spcAft>
          <a:spcPct val="0"/>
        </a:spcAft>
        <a:defRPr sz="3000" b="1">
          <a:solidFill>
            <a:srgbClr val="008898"/>
          </a:solidFill>
          <a:latin typeface="Arial" charset="0"/>
          <a:ea typeface="ＭＳ Ｐゴシック" charset="0"/>
          <a:cs typeface="Arial" charset="0"/>
        </a:defRPr>
      </a:lvl8pPr>
      <a:lvl9pPr marL="1825862" algn="l" rtl="0" fontAlgn="base">
        <a:spcBef>
          <a:spcPct val="0"/>
        </a:spcBef>
        <a:spcAft>
          <a:spcPct val="0"/>
        </a:spcAft>
        <a:defRPr sz="3000" b="1">
          <a:solidFill>
            <a:srgbClr val="008898"/>
          </a:solidFill>
          <a:latin typeface="Arial" charset="0"/>
          <a:ea typeface="ＭＳ Ｐゴシック" charset="0"/>
          <a:cs typeface="Arial" charset="0"/>
        </a:defRPr>
      </a:lvl9pPr>
    </p:titleStyle>
    <p:bodyStyle>
      <a:lvl1pPr marL="338138" indent="-338138" algn="l" rtl="0" eaLnBrk="0" fontAlgn="base" hangingPunct="0">
        <a:spcBef>
          <a:spcPct val="20000"/>
        </a:spcBef>
        <a:spcAft>
          <a:spcPct val="0"/>
        </a:spcAft>
        <a:buClr>
          <a:srgbClr val="F5841F"/>
        </a:buClr>
        <a:buFont typeface="Wingdings 2" pitchFamily="18" charset="2"/>
        <a:buChar char=""/>
        <a:defRPr sz="2400" kern="1200">
          <a:solidFill>
            <a:srgbClr val="77787B"/>
          </a:solidFill>
          <a:latin typeface="Arial" pitchFamily="34" charset="0"/>
          <a:ea typeface="MS PGothic" pitchFamily="34" charset="-128"/>
          <a:cs typeface="Arial" pitchFamily="34" charset="0"/>
        </a:defRPr>
      </a:lvl1pPr>
      <a:lvl2pPr marL="738188" indent="-280988" algn="l" rtl="0" eaLnBrk="0" fontAlgn="base" hangingPunct="0">
        <a:spcBef>
          <a:spcPct val="20000"/>
        </a:spcBef>
        <a:spcAft>
          <a:spcPct val="0"/>
        </a:spcAft>
        <a:buClr>
          <a:srgbClr val="008898"/>
        </a:buClr>
        <a:buFont typeface="Wingdings 2" pitchFamily="18" charset="2"/>
        <a:buChar char=""/>
        <a:defRPr sz="2000" kern="1200">
          <a:solidFill>
            <a:srgbClr val="77787B"/>
          </a:solidFill>
          <a:latin typeface="Arial" pitchFamily="34" charset="0"/>
          <a:ea typeface="Arial" charset="0"/>
          <a:cs typeface="Arial" pitchFamily="34" charset="0"/>
        </a:defRPr>
      </a:lvl2pPr>
      <a:lvl3pPr marL="1138238" indent="-223838" algn="l" rtl="0" eaLnBrk="0" fontAlgn="base" hangingPunct="0">
        <a:spcBef>
          <a:spcPct val="20000"/>
        </a:spcBef>
        <a:spcAft>
          <a:spcPct val="0"/>
        </a:spcAft>
        <a:buClr>
          <a:srgbClr val="9ACA3C"/>
        </a:buClr>
        <a:buFont typeface="Wingdings 2" pitchFamily="18" charset="2"/>
        <a:buChar char=""/>
        <a:defRPr sz="1600" kern="1200">
          <a:solidFill>
            <a:srgbClr val="77787B"/>
          </a:solidFill>
          <a:latin typeface="Arial" pitchFamily="34" charset="0"/>
          <a:ea typeface="Arial" charset="0"/>
          <a:cs typeface="Arial" pitchFamily="34" charset="0"/>
        </a:defRPr>
      </a:lvl3pPr>
      <a:lvl4pPr marL="1593850" indent="-223838" algn="l" rtl="0" eaLnBrk="0" fontAlgn="base" hangingPunct="0">
        <a:spcBef>
          <a:spcPct val="20000"/>
        </a:spcBef>
        <a:spcAft>
          <a:spcPct val="0"/>
        </a:spcAft>
        <a:buClr>
          <a:srgbClr val="A40E67"/>
        </a:buClr>
        <a:buFont typeface="Wingdings 2" pitchFamily="18" charset="2"/>
        <a:buChar char=""/>
        <a:defRPr sz="1200" kern="1200">
          <a:solidFill>
            <a:srgbClr val="77787B"/>
          </a:solidFill>
          <a:latin typeface="Arial" pitchFamily="34" charset="0"/>
          <a:ea typeface="Arial" charset="0"/>
          <a:cs typeface="Arial" pitchFamily="34" charset="0"/>
        </a:defRPr>
      </a:lvl4pPr>
      <a:lvl5pPr marL="2051050" indent="-223838" algn="l" rtl="0" eaLnBrk="0" fontAlgn="base" hangingPunct="0">
        <a:spcBef>
          <a:spcPct val="20000"/>
        </a:spcBef>
        <a:spcAft>
          <a:spcPct val="0"/>
        </a:spcAft>
        <a:buClr>
          <a:srgbClr val="DDB10A"/>
        </a:buClr>
        <a:buFont typeface="Wingdings 2" pitchFamily="18" charset="2"/>
        <a:buChar char=""/>
        <a:defRPr sz="800" kern="1200">
          <a:solidFill>
            <a:srgbClr val="77787B"/>
          </a:solidFill>
          <a:latin typeface="Arial" pitchFamily="34" charset="0"/>
          <a:ea typeface="Arial" charset="0"/>
          <a:cs typeface="Arial" pitchFamily="34" charset="0"/>
        </a:defRPr>
      </a:lvl5pPr>
      <a:lvl6pPr marL="2510560" indent="-228230" algn="l" defTabSz="9129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027" indent="-228230" algn="l" defTabSz="9129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492" indent="-228230" algn="l" defTabSz="9129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959" indent="-228230" algn="l" defTabSz="9129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2931" rtl="0" eaLnBrk="1" latinLnBrk="0" hangingPunct="1">
        <a:defRPr sz="1800" kern="1200">
          <a:solidFill>
            <a:schemeClr val="tx1"/>
          </a:solidFill>
          <a:latin typeface="+mn-lt"/>
          <a:ea typeface="+mn-ea"/>
          <a:cs typeface="+mn-cs"/>
        </a:defRPr>
      </a:lvl1pPr>
      <a:lvl2pPr marL="456463" algn="l" defTabSz="912931" rtl="0" eaLnBrk="1" latinLnBrk="0" hangingPunct="1">
        <a:defRPr sz="1800" kern="1200">
          <a:solidFill>
            <a:schemeClr val="tx1"/>
          </a:solidFill>
          <a:latin typeface="+mn-lt"/>
          <a:ea typeface="+mn-ea"/>
          <a:cs typeface="+mn-cs"/>
        </a:defRPr>
      </a:lvl2pPr>
      <a:lvl3pPr marL="912931" algn="l" defTabSz="912931" rtl="0" eaLnBrk="1" latinLnBrk="0" hangingPunct="1">
        <a:defRPr sz="1800" kern="1200">
          <a:solidFill>
            <a:schemeClr val="tx1"/>
          </a:solidFill>
          <a:latin typeface="+mn-lt"/>
          <a:ea typeface="+mn-ea"/>
          <a:cs typeface="+mn-cs"/>
        </a:defRPr>
      </a:lvl3pPr>
      <a:lvl4pPr marL="1369397" algn="l" defTabSz="912931" rtl="0" eaLnBrk="1" latinLnBrk="0" hangingPunct="1">
        <a:defRPr sz="1800" kern="1200">
          <a:solidFill>
            <a:schemeClr val="tx1"/>
          </a:solidFill>
          <a:latin typeface="+mn-lt"/>
          <a:ea typeface="+mn-ea"/>
          <a:cs typeface="+mn-cs"/>
        </a:defRPr>
      </a:lvl4pPr>
      <a:lvl5pPr marL="1825862" algn="l" defTabSz="912931" rtl="0" eaLnBrk="1" latinLnBrk="0" hangingPunct="1">
        <a:defRPr sz="1800" kern="1200">
          <a:solidFill>
            <a:schemeClr val="tx1"/>
          </a:solidFill>
          <a:latin typeface="+mn-lt"/>
          <a:ea typeface="+mn-ea"/>
          <a:cs typeface="+mn-cs"/>
        </a:defRPr>
      </a:lvl5pPr>
      <a:lvl6pPr marL="2282327" algn="l" defTabSz="912931" rtl="0" eaLnBrk="1" latinLnBrk="0" hangingPunct="1">
        <a:defRPr sz="1800" kern="1200">
          <a:solidFill>
            <a:schemeClr val="tx1"/>
          </a:solidFill>
          <a:latin typeface="+mn-lt"/>
          <a:ea typeface="+mn-ea"/>
          <a:cs typeface="+mn-cs"/>
        </a:defRPr>
      </a:lvl6pPr>
      <a:lvl7pPr marL="2738794" algn="l" defTabSz="912931" rtl="0" eaLnBrk="1" latinLnBrk="0" hangingPunct="1">
        <a:defRPr sz="1800" kern="1200">
          <a:solidFill>
            <a:schemeClr val="tx1"/>
          </a:solidFill>
          <a:latin typeface="+mn-lt"/>
          <a:ea typeface="+mn-ea"/>
          <a:cs typeface="+mn-cs"/>
        </a:defRPr>
      </a:lvl7pPr>
      <a:lvl8pPr marL="3195260" algn="l" defTabSz="912931" rtl="0" eaLnBrk="1" latinLnBrk="0" hangingPunct="1">
        <a:defRPr sz="1800" kern="1200">
          <a:solidFill>
            <a:schemeClr val="tx1"/>
          </a:solidFill>
          <a:latin typeface="+mn-lt"/>
          <a:ea typeface="+mn-ea"/>
          <a:cs typeface="+mn-cs"/>
        </a:defRPr>
      </a:lvl8pPr>
      <a:lvl9pPr marL="3651726" algn="l" defTabSz="9129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025525"/>
            <a:ext cx="84566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373764" name="Rectangle 4"/>
          <p:cNvSpPr>
            <a:spLocks noGrp="1" noChangeArrowheads="1"/>
          </p:cNvSpPr>
          <p:nvPr>
            <p:ph type="ftr" sz="quarter" idx="3"/>
          </p:nvPr>
        </p:nvSpPr>
        <p:spPr bwMode="auto">
          <a:xfrm>
            <a:off x="719138" y="6405563"/>
            <a:ext cx="6478587"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1100">
                <a:solidFill>
                  <a:schemeClr val="tx1"/>
                </a:solidFill>
              </a:defRPr>
            </a:lvl1pPr>
          </a:lstStyle>
          <a:p>
            <a:pPr>
              <a:defRPr/>
            </a:pPr>
            <a:r>
              <a:rPr lang="en-GB" altLang="en-US">
                <a:solidFill>
                  <a:srgbClr val="000000"/>
                </a:solidFill>
                <a:latin typeface="Verdana" pitchFamily="34" charset="0"/>
                <a:ea typeface="+mn-ea"/>
              </a:rPr>
              <a:t>A common decision framework for HTA and regulators?</a:t>
            </a:r>
          </a:p>
        </p:txBody>
      </p:sp>
      <p:sp>
        <p:nvSpPr>
          <p:cNvPr id="373765" name="Rectangle 5"/>
          <p:cNvSpPr>
            <a:spLocks noGrp="1" noChangeArrowheads="1"/>
          </p:cNvSpPr>
          <p:nvPr>
            <p:ph type="sldNum" sz="quarter" idx="4"/>
          </p:nvPr>
        </p:nvSpPr>
        <p:spPr bwMode="auto">
          <a:xfrm>
            <a:off x="360363" y="6405563"/>
            <a:ext cx="307975"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ts val="1200"/>
              </a:lnSpc>
              <a:defRPr sz="1100">
                <a:solidFill>
                  <a:schemeClr val="tx1"/>
                </a:solidFill>
              </a:defRPr>
            </a:lvl1pPr>
          </a:lstStyle>
          <a:p>
            <a:pPr>
              <a:defRPr/>
            </a:pPr>
            <a:fld id="{F6AC1EBD-4A15-4E0B-AD96-21D7F0D92CB9}" type="slidenum">
              <a:rPr lang="en-GB" altLang="en-US">
                <a:solidFill>
                  <a:srgbClr val="000000"/>
                </a:solidFill>
                <a:latin typeface="Verdana" pitchFamily="34" charset="0"/>
                <a:ea typeface="+mn-ea"/>
              </a:rPr>
              <a:pPr>
                <a:defRPr/>
              </a:pPr>
              <a:t>‹#›</a:t>
            </a:fld>
            <a:endParaRPr lang="en-GB" altLang="en-US">
              <a:solidFill>
                <a:srgbClr val="000000"/>
              </a:solidFill>
              <a:latin typeface="Verdana" pitchFamily="34" charset="0"/>
              <a:ea typeface="+mn-ea"/>
            </a:endParaRPr>
          </a:p>
        </p:txBody>
      </p:sp>
      <p:sp>
        <p:nvSpPr>
          <p:cNvPr id="373768" name="Rectangle 8"/>
          <p:cNvSpPr>
            <a:spLocks noGrp="1" noChangeArrowheads="1"/>
          </p:cNvSpPr>
          <p:nvPr>
            <p:ph type="dt" sz="half" idx="2"/>
          </p:nvPr>
        </p:nvSpPr>
        <p:spPr bwMode="auto">
          <a:xfrm>
            <a:off x="7377113" y="6405563"/>
            <a:ext cx="14398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ts val="1200"/>
              </a:lnSpc>
              <a:defRPr sz="1100">
                <a:solidFill>
                  <a:schemeClr val="tx1"/>
                </a:solidFill>
              </a:defRPr>
            </a:lvl1pPr>
          </a:lstStyle>
          <a:p>
            <a:pPr>
              <a:defRPr/>
            </a:pPr>
            <a:fld id="{9BCDB18F-93F9-4210-8FE6-E7C67B776EA0}" type="datetime3">
              <a:rPr lang="en-US" altLang="en-US">
                <a:solidFill>
                  <a:srgbClr val="000000"/>
                </a:solidFill>
                <a:latin typeface="Verdana" pitchFamily="34" charset="0"/>
                <a:ea typeface="+mn-ea"/>
              </a:rPr>
              <a:pPr>
                <a:defRPr/>
              </a:pPr>
              <a:t>8 June 2015</a:t>
            </a:fld>
            <a:endParaRPr lang="en-GB" altLang="en-US">
              <a:solidFill>
                <a:srgbClr val="000000"/>
              </a:solidFill>
              <a:latin typeface="Verdana" pitchFamily="34" charset="0"/>
              <a:ea typeface="+mn-ea"/>
            </a:endParaRPr>
          </a:p>
        </p:txBody>
      </p:sp>
      <p:sp>
        <p:nvSpPr>
          <p:cNvPr id="1030" name="Rectangle 14"/>
          <p:cNvSpPr>
            <a:spLocks noChangeArrowheads="1"/>
          </p:cNvSpPr>
          <p:nvPr/>
        </p:nvSpPr>
        <p:spPr bwMode="auto">
          <a:xfrm>
            <a:off x="0" y="6732588"/>
            <a:ext cx="9144000" cy="125412"/>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algn="ctr" eaLnBrk="1" hangingPunct="1">
              <a:lnSpc>
                <a:spcPct val="120000"/>
              </a:lnSpc>
              <a:defRPr/>
            </a:pPr>
            <a:endParaRPr lang="en-US" altLang="en-US" smtClean="0">
              <a:ea typeface="+mn-ea"/>
            </a:endParaRPr>
          </a:p>
        </p:txBody>
      </p:sp>
      <p:sp>
        <p:nvSpPr>
          <p:cNvPr id="1031" name="Rectangle 15"/>
          <p:cNvSpPr>
            <a:spLocks noChangeArrowheads="1"/>
          </p:cNvSpPr>
          <p:nvPr/>
        </p:nvSpPr>
        <p:spPr bwMode="auto">
          <a:xfrm>
            <a:off x="0" y="0"/>
            <a:ext cx="9144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Verdana" pitchFamily="34" charset="0"/>
                <a:cs typeface="Arial" charset="0"/>
              </a:defRPr>
            </a:lvl1pPr>
            <a:lvl2pPr marL="742950" indent="-285750" eaLnBrk="0" hangingPunct="0">
              <a:defRPr sz="1600">
                <a:solidFill>
                  <a:srgbClr val="000000"/>
                </a:solidFill>
                <a:latin typeface="Verdana" pitchFamily="34" charset="0"/>
                <a:cs typeface="Arial" charset="0"/>
              </a:defRPr>
            </a:lvl2pPr>
            <a:lvl3pPr marL="1143000" indent="-228600" eaLnBrk="0" hangingPunct="0">
              <a:defRPr sz="1600">
                <a:solidFill>
                  <a:srgbClr val="000000"/>
                </a:solidFill>
                <a:latin typeface="Verdana" pitchFamily="34" charset="0"/>
                <a:cs typeface="Arial" charset="0"/>
              </a:defRPr>
            </a:lvl3pPr>
            <a:lvl4pPr marL="1600200" indent="-228600" eaLnBrk="0" hangingPunct="0">
              <a:defRPr sz="1600">
                <a:solidFill>
                  <a:srgbClr val="000000"/>
                </a:solidFill>
                <a:latin typeface="Verdana" pitchFamily="34" charset="0"/>
                <a:cs typeface="Arial" charset="0"/>
              </a:defRPr>
            </a:lvl4pPr>
            <a:lvl5pPr marL="2057400" indent="-228600" eaLnBrk="0" hangingPunct="0">
              <a:defRPr sz="1600">
                <a:solidFill>
                  <a:srgbClr val="000000"/>
                </a:solidFill>
                <a:latin typeface="Verdana" pitchFamily="34" charset="0"/>
                <a:cs typeface="Arial" charset="0"/>
              </a:defRPr>
            </a:lvl5pPr>
            <a:lvl6pPr marL="25146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6pPr>
            <a:lvl7pPr marL="29718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7pPr>
            <a:lvl8pPr marL="34290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8pPr>
            <a:lvl9pPr marL="3886200" indent="-228600" algn="ctr" eaLnBrk="0" fontAlgn="base" hangingPunct="0">
              <a:lnSpc>
                <a:spcPct val="120000"/>
              </a:lnSpc>
              <a:spcBef>
                <a:spcPct val="0"/>
              </a:spcBef>
              <a:spcAft>
                <a:spcPct val="0"/>
              </a:spcAft>
              <a:defRPr sz="1600">
                <a:solidFill>
                  <a:srgbClr val="000000"/>
                </a:solidFill>
                <a:latin typeface="Verdana" pitchFamily="34" charset="0"/>
                <a:cs typeface="Arial" charset="0"/>
              </a:defRPr>
            </a:lvl9pPr>
          </a:lstStyle>
          <a:p>
            <a:pPr algn="ctr" eaLnBrk="1" hangingPunct="1">
              <a:lnSpc>
                <a:spcPct val="120000"/>
              </a:lnSpc>
              <a:defRPr/>
            </a:pPr>
            <a:endParaRPr lang="en-US" altLang="en-US" smtClean="0">
              <a:ea typeface="+mn-ea"/>
            </a:endParaRPr>
          </a:p>
        </p:txBody>
      </p:sp>
      <p:pic>
        <p:nvPicPr>
          <p:cNvPr id="1032" name="Picture 16" descr="emea_REV_en_std_cent_Powerpoin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59600" y="68263"/>
            <a:ext cx="182403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7"/>
          <p:cNvSpPr>
            <a:spLocks noChangeShapeType="1"/>
          </p:cNvSpPr>
          <p:nvPr/>
        </p:nvSpPr>
        <p:spPr bwMode="auto">
          <a:xfrm>
            <a:off x="0" y="676275"/>
            <a:ext cx="9144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20000"/>
              </a:lnSpc>
            </a:pPr>
            <a:endParaRPr lang="en-GB" sz="1600">
              <a:solidFill>
                <a:srgbClr val="000000"/>
              </a:solidFill>
              <a:latin typeface="Verdana" pitchFamily="34" charset="0"/>
              <a:ea typeface="+mn-ea"/>
            </a:endParaRPr>
          </a:p>
        </p:txBody>
      </p:sp>
      <p:sp>
        <p:nvSpPr>
          <p:cNvPr id="1034" name="Line 19"/>
          <p:cNvSpPr>
            <a:spLocks noChangeShapeType="1"/>
          </p:cNvSpPr>
          <p:nvPr/>
        </p:nvSpPr>
        <p:spPr bwMode="auto">
          <a:xfrm>
            <a:off x="0" y="6732588"/>
            <a:ext cx="9144000" cy="1587"/>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20000"/>
              </a:lnSpc>
            </a:pPr>
            <a:endParaRPr lang="en-GB" sz="1600">
              <a:solidFill>
                <a:srgbClr val="000000"/>
              </a:solidFill>
              <a:latin typeface="Verdana" pitchFamily="34" charset="0"/>
              <a:ea typeface="+mn-ea"/>
            </a:endParaRPr>
          </a:p>
        </p:txBody>
      </p:sp>
      <p:sp>
        <p:nvSpPr>
          <p:cNvPr id="1035" name="Rectangle 21"/>
          <p:cNvSpPr>
            <a:spLocks noGrp="1" noChangeArrowheads="1"/>
          </p:cNvSpPr>
          <p:nvPr>
            <p:ph type="body" idx="1"/>
          </p:nvPr>
        </p:nvSpPr>
        <p:spPr bwMode="auto">
          <a:xfrm>
            <a:off x="358775" y="2159000"/>
            <a:ext cx="8456613" cy="3959225"/>
          </a:xfrm>
          <a:prstGeom prst="rect">
            <a:avLst/>
          </a:prstGeom>
          <a:noFill/>
          <a:ln>
            <a:noFill/>
          </a:ln>
          <a:effectLst/>
          <a:extLst>
            <a:ext uri="{909E8E84-426E-40dd-AFC4-6F175D3DCCD1}">
              <a14:hiddenFill xmlns:a14="http://schemas.microsoft.com/office/drawing/2010/main">
                <a:solidFill>
                  <a:srgbClr val="E1E3F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Normal text – Verdana, 20pt regular, ls 28pt, ap 12pt, black.</a:t>
            </a:r>
          </a:p>
          <a:p>
            <a:pPr lvl="1"/>
            <a:r>
              <a:rPr lang="en-GB" altLang="en-US" smtClean="0"/>
              <a:t>Title – Verdana, 28pt regular, ls 36pt, blue (0,51,153).</a:t>
            </a:r>
          </a:p>
          <a:p>
            <a:pPr lvl="1"/>
            <a:r>
              <a:rPr lang="en-GB" altLang="en-US" smtClean="0"/>
              <a:t>Subtitle – Verdana, 24pt bold (apply manually), ls 36pt, blue (0,51,153).</a:t>
            </a:r>
          </a:p>
          <a:p>
            <a:pPr lvl="1"/>
            <a:r>
              <a:rPr lang="en-GB" altLang="en-US" smtClean="0"/>
              <a:t>Bullets level 1 – Verdana, 18pt regular, ls 24pt, ap 8pt, black.</a:t>
            </a:r>
          </a:p>
          <a:p>
            <a:pPr lvl="2"/>
            <a:r>
              <a:rPr lang="en-GB" altLang="en-US" smtClean="0"/>
              <a:t>Bullets level 2 – Verdana, 16pt regular, ls 24pt, ap 6pt, black.</a:t>
            </a:r>
          </a:p>
          <a:p>
            <a:pPr lvl="3"/>
            <a:r>
              <a:rPr lang="en-GB" altLang="en-US" smtClean="0"/>
              <a:t>Bullets level 3 – Verdana, 14pt regular, ls 20pt, ap 6pt, black.</a:t>
            </a:r>
          </a:p>
          <a:p>
            <a:pPr lvl="4"/>
            <a:r>
              <a:rPr lang="en-GB" altLang="en-US" smtClean="0"/>
              <a:t>Bullets level 4 – Verdana, 14pt regular, ls 20pt, ap 6pt, black.</a:t>
            </a:r>
          </a:p>
          <a:p>
            <a:pPr lvl="0"/>
            <a:r>
              <a:rPr lang="en-GB" altLang="en-US" smtClean="0"/>
              <a:t>Note: Use 'Increase indent' button to apply bullets, not bullets button, otherwise indentation of bullets is incorrect.</a:t>
            </a:r>
          </a:p>
        </p:txBody>
      </p:sp>
    </p:spTree>
  </p:cSld>
  <p:clrMap bg1="lt1" tx1="dk1" bg2="lt2" tx2="dk2" accent1="accent1" accent2="accent2" accent3="accent3" accent4="accent4" accent5="accent5" accent6="accent6" hlink="hlink" folHlink="folHlink"/>
  <p:sldLayoutIdLst>
    <p:sldLayoutId id="2147516120" r:id="rId1"/>
    <p:sldLayoutId id="2147516121" r:id="rId2"/>
    <p:sldLayoutId id="2147516122" r:id="rId3"/>
    <p:sldLayoutId id="2147516123" r:id="rId4"/>
    <p:sldLayoutId id="2147516124" r:id="rId5"/>
    <p:sldLayoutId id="2147516125" r:id="rId6"/>
    <p:sldLayoutId id="2147516126" r:id="rId7"/>
    <p:sldLayoutId id="2147516127" r:id="rId8"/>
  </p:sldLayoutIdLst>
  <p:hf hdr="0" ftr="0" dt="0"/>
  <p:txStyles>
    <p:titleStyle>
      <a:lvl1pPr algn="l" rtl="0" eaLnBrk="0" fontAlgn="base" hangingPunct="0">
        <a:lnSpc>
          <a:spcPts val="3600"/>
        </a:lnSpc>
        <a:spcBef>
          <a:spcPct val="0"/>
        </a:spcBef>
        <a:spcAft>
          <a:spcPct val="0"/>
        </a:spcAft>
        <a:defRPr sz="2800">
          <a:solidFill>
            <a:schemeClr val="tx2"/>
          </a:solidFill>
          <a:latin typeface="+mj-lt"/>
          <a:ea typeface="+mj-ea"/>
          <a:cs typeface="+mj-cs"/>
        </a:defRPr>
      </a:lvl1pPr>
      <a:lvl2pPr algn="l" rtl="0" eaLnBrk="0" fontAlgn="base" hangingPunct="0">
        <a:lnSpc>
          <a:spcPts val="3600"/>
        </a:lnSpc>
        <a:spcBef>
          <a:spcPct val="0"/>
        </a:spcBef>
        <a:spcAft>
          <a:spcPct val="0"/>
        </a:spcAft>
        <a:defRPr sz="2800">
          <a:solidFill>
            <a:schemeClr val="tx2"/>
          </a:solidFill>
          <a:latin typeface="Verdana" pitchFamily="34" charset="0"/>
          <a:cs typeface="Arial" charset="0"/>
        </a:defRPr>
      </a:lvl2pPr>
      <a:lvl3pPr algn="l" rtl="0" eaLnBrk="0" fontAlgn="base" hangingPunct="0">
        <a:lnSpc>
          <a:spcPts val="3600"/>
        </a:lnSpc>
        <a:spcBef>
          <a:spcPct val="0"/>
        </a:spcBef>
        <a:spcAft>
          <a:spcPct val="0"/>
        </a:spcAft>
        <a:defRPr sz="2800">
          <a:solidFill>
            <a:schemeClr val="tx2"/>
          </a:solidFill>
          <a:latin typeface="Verdana" pitchFamily="34" charset="0"/>
          <a:cs typeface="Arial" charset="0"/>
        </a:defRPr>
      </a:lvl3pPr>
      <a:lvl4pPr algn="l" rtl="0" eaLnBrk="0" fontAlgn="base" hangingPunct="0">
        <a:lnSpc>
          <a:spcPts val="3600"/>
        </a:lnSpc>
        <a:spcBef>
          <a:spcPct val="0"/>
        </a:spcBef>
        <a:spcAft>
          <a:spcPct val="0"/>
        </a:spcAft>
        <a:defRPr sz="2800">
          <a:solidFill>
            <a:schemeClr val="tx2"/>
          </a:solidFill>
          <a:latin typeface="Verdana" pitchFamily="34" charset="0"/>
          <a:cs typeface="Arial" charset="0"/>
        </a:defRPr>
      </a:lvl4pPr>
      <a:lvl5pPr algn="l" rtl="0" eaLnBrk="0" fontAlgn="base" hangingPunct="0">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p:titleStyle>
    <p:bodyStyle>
      <a:lvl1pPr algn="l" defTabSz="8072438" rtl="0" eaLnBrk="0" fontAlgn="base" hangingPunct="0">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0" fontAlgn="base" hangingPunct="0">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0" fontAlgn="base" hangingPunct="0">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2.xml"/><Relationship Id="rId5" Type="http://schemas.openxmlformats.org/officeDocument/2006/relationships/oleObject" Target="../embeddings/oleObject1.bin"/><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3.xml"/><Relationship Id="rId5" Type="http://schemas.openxmlformats.org/officeDocument/2006/relationships/oleObject" Target="../embeddings/oleObject2.bin"/><Relationship Id="rId6" Type="http://schemas.openxmlformats.org/officeDocument/2006/relationships/image" Target="../media/image13.emf"/><Relationship Id="rId7"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4.xml"/><Relationship Id="rId5" Type="http://schemas.openxmlformats.org/officeDocument/2006/relationships/oleObject" Target="../embeddings/oleObject3.bin"/><Relationship Id="rId6" Type="http://schemas.openxmlformats.org/officeDocument/2006/relationships/image" Target="../media/image13.emf"/><Relationship Id="rId7" Type="http://schemas.openxmlformats.org/officeDocument/2006/relationships/image" Target="../media/image15.png"/><Relationship Id="rId1" Type="http://schemas.openxmlformats.org/officeDocument/2006/relationships/vmlDrawing" Target="../drawings/vmlDrawing3.vml"/><Relationship Id="rId2"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5.xml"/><Relationship Id="rId5" Type="http://schemas.openxmlformats.org/officeDocument/2006/relationships/oleObject" Target="../embeddings/oleObject4.bin"/><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tags" Target="../tags/tag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6.xml"/><Relationship Id="rId5" Type="http://schemas.openxmlformats.org/officeDocument/2006/relationships/oleObject" Target="../embeddings/oleObject5.bin"/><Relationship Id="rId6"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tags" Target="../tags/tag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vitaltransformation.com/2014/10/conference-report-better-science-better-health-new-trial-pathways-and-better-patient-data/"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8.xml"/><Relationship Id="rId5" Type="http://schemas.openxmlformats.org/officeDocument/2006/relationships/oleObject" Target="../embeddings/oleObject6.bin"/><Relationship Id="rId6"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9.xml"/><Relationship Id="rId5" Type="http://schemas.openxmlformats.org/officeDocument/2006/relationships/oleObject" Target="../embeddings/oleObject7.bin"/><Relationship Id="rId6" Type="http://schemas.openxmlformats.org/officeDocument/2006/relationships/image" Target="../media/image13.emf"/><Relationship Id="rId7" Type="http://schemas.openxmlformats.org/officeDocument/2006/relationships/image" Target="../media/image16.png"/><Relationship Id="rId1" Type="http://schemas.openxmlformats.org/officeDocument/2006/relationships/vmlDrawing" Target="../drawings/vmlDrawing7.vml"/><Relationship Id="rId2" Type="http://schemas.openxmlformats.org/officeDocument/2006/relationships/tags" Target="../tags/tag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11.xml"/><Relationship Id="rId5" Type="http://schemas.openxmlformats.org/officeDocument/2006/relationships/oleObject" Target="../embeddings/oleObject8.bin"/><Relationship Id="rId6" Type="http://schemas.openxmlformats.org/officeDocument/2006/relationships/image" Target="../media/image13.emf"/><Relationship Id="rId1" Type="http://schemas.openxmlformats.org/officeDocument/2006/relationships/vmlDrawing" Target="../drawings/vmlDrawing8.vml"/><Relationship Id="rId2" Type="http://schemas.openxmlformats.org/officeDocument/2006/relationships/tags" Target="../tags/tag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12.xml"/><Relationship Id="rId5" Type="http://schemas.openxmlformats.org/officeDocument/2006/relationships/oleObject" Target="../embeddings/oleObject9.bin"/><Relationship Id="rId6" Type="http://schemas.openxmlformats.org/officeDocument/2006/relationships/image" Target="../media/image13.emf"/><Relationship Id="rId1" Type="http://schemas.openxmlformats.org/officeDocument/2006/relationships/vmlDrawing" Target="../drawings/vmlDrawing9.vml"/><Relationship Id="rId2" Type="http://schemas.openxmlformats.org/officeDocument/2006/relationships/tags" Target="../tags/tag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13.xml"/><Relationship Id="rId5" Type="http://schemas.openxmlformats.org/officeDocument/2006/relationships/oleObject" Target="../embeddings/oleObject10.bin"/><Relationship Id="rId6" Type="http://schemas.openxmlformats.org/officeDocument/2006/relationships/image" Target="../media/image13.emf"/><Relationship Id="rId1" Type="http://schemas.openxmlformats.org/officeDocument/2006/relationships/vmlDrawing" Target="../drawings/vmlDrawing10.vml"/><Relationship Id="rId2" Type="http://schemas.openxmlformats.org/officeDocument/2006/relationships/tags" Target="../tags/tag1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681413" y="2819400"/>
            <a:ext cx="4922837" cy="1114425"/>
          </a:xfrm>
        </p:spPr>
        <p:txBody>
          <a:bodyPr>
            <a:noAutofit/>
          </a:bodyPr>
          <a:lstStyle/>
          <a:p>
            <a:pPr eaLnBrk="1" hangingPunct="1">
              <a:lnSpc>
                <a:spcPct val="100000"/>
              </a:lnSpc>
              <a:spcBef>
                <a:spcPts val="600"/>
              </a:spcBef>
              <a:spcAft>
                <a:spcPts val="0"/>
              </a:spcAft>
            </a:pPr>
            <a:r>
              <a:rPr lang="en-GB" sz="2400" dirty="0" smtClean="0"/>
              <a:t>Medicines Adaptive Pathways to Patients (MAPPs): </a:t>
            </a:r>
            <a:br>
              <a:rPr lang="en-GB" sz="2400" dirty="0" smtClean="0"/>
            </a:br>
            <a:r>
              <a:rPr lang="en-GB" sz="2400" dirty="0" smtClean="0"/>
              <a:t>Saving Time, Saving Lives</a:t>
            </a:r>
            <a:br>
              <a:rPr lang="en-GB" sz="2400" dirty="0" smtClean="0"/>
            </a:br>
            <a:endParaRPr lang="fr-BE" sz="2000" b="0" dirty="0" smtClean="0">
              <a:latin typeface="Arial" charset="0"/>
              <a:cs typeface="Arial" charset="0"/>
            </a:endParaRPr>
          </a:p>
        </p:txBody>
      </p:sp>
      <p:sp>
        <p:nvSpPr>
          <p:cNvPr id="17411" name="Subtitle 2"/>
          <p:cNvSpPr>
            <a:spLocks noGrp="1"/>
          </p:cNvSpPr>
          <p:nvPr>
            <p:ph type="subTitle" idx="1"/>
          </p:nvPr>
        </p:nvSpPr>
        <p:spPr>
          <a:xfrm>
            <a:off x="3683000" y="4078461"/>
            <a:ext cx="4968875" cy="574675"/>
          </a:xfrm>
        </p:spPr>
        <p:txBody>
          <a:bodyPr>
            <a:normAutofit fontScale="92500" lnSpcReduction="10000"/>
          </a:bodyPr>
          <a:lstStyle/>
          <a:p>
            <a:r>
              <a:rPr lang="en-GB" b="1" dirty="0" smtClean="0"/>
              <a:t>Thursday, 4 June 2015, 11:00-12:30</a:t>
            </a:r>
            <a:endParaRPr lang="en-GB" dirty="0" smtClean="0"/>
          </a:p>
          <a:p>
            <a:r>
              <a:rPr lang="en-GB" i="1" dirty="0" err="1" smtClean="0"/>
              <a:t>Cercle</a:t>
            </a:r>
            <a:r>
              <a:rPr lang="en-GB" i="1" dirty="0" smtClean="0"/>
              <a:t> </a:t>
            </a:r>
            <a:r>
              <a:rPr lang="en-GB" i="1" dirty="0" err="1" smtClean="0"/>
              <a:t>Cité</a:t>
            </a:r>
            <a:r>
              <a:rPr lang="en-GB" i="1" dirty="0" smtClean="0"/>
              <a:t>, Grand Auditorium, Luxembourg</a:t>
            </a:r>
            <a:endParaRPr lang="en-GB" dirty="0"/>
          </a:p>
        </p:txBody>
      </p:sp>
      <p:sp>
        <p:nvSpPr>
          <p:cNvPr id="17412" name="Slide Number Placeholder 5"/>
          <p:cNvSpPr>
            <a:spLocks noGrp="1"/>
          </p:cNvSpPr>
          <p:nvPr>
            <p:ph type="sldNum" sz="quarter" idx="10"/>
          </p:nvPr>
        </p:nvSpPr>
        <p:spPr bwMode="auto">
          <a:noFill/>
          <a:ln>
            <a:miter lim="800000"/>
            <a:headEnd/>
            <a:tailEnd/>
          </a:ln>
        </p:spPr>
        <p:txBody>
          <a:bodyPr/>
          <a:lstStyle/>
          <a:p>
            <a:fld id="{4476C5F5-B4BD-45E2-9D03-6B010840A9F7}" type="slidenum">
              <a:rPr lang="fr-BE">
                <a:latin typeface="Arial" charset="0"/>
                <a:cs typeface="Arial" charset="0"/>
              </a:rPr>
              <a:pPr/>
              <a:t>1</a:t>
            </a:fld>
            <a:endParaRPr lang="fr-BE">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5011738" y="3717032"/>
            <a:ext cx="3600450" cy="546100"/>
            <a:chOff x="5011738" y="5040239"/>
            <a:chExt cx="3600087" cy="546174"/>
          </a:xfrm>
        </p:grpSpPr>
        <p:sp>
          <p:nvSpPr>
            <p:cNvPr id="6162" name="TextBox 13"/>
            <p:cNvSpPr txBox="1">
              <a:spLocks noChangeArrowheads="1"/>
            </p:cNvSpPr>
            <p:nvPr/>
          </p:nvSpPr>
          <p:spPr bwMode="auto">
            <a:xfrm>
              <a:off x="5011738" y="5046663"/>
              <a:ext cx="3240087" cy="539750"/>
            </a:xfrm>
            <a:prstGeom prst="rect">
              <a:avLst/>
            </a:prstGeom>
            <a:gradFill rotWithShape="1">
              <a:gsLst>
                <a:gs pos="0">
                  <a:srgbClr val="537E25"/>
                </a:gs>
                <a:gs pos="50000">
                  <a:srgbClr val="7AB73A"/>
                </a:gs>
                <a:gs pos="100000">
                  <a:srgbClr val="92DA46"/>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ct val="120000"/>
                </a:lnSpc>
                <a:spcAft>
                  <a:spcPct val="0"/>
                </a:spcAft>
                <a:buClrTx/>
              </a:pPr>
              <a:r>
                <a:rPr lang="en-GB" altLang="en-US" sz="1200">
                  <a:solidFill>
                    <a:srgbClr val="000000"/>
                  </a:solidFill>
                  <a:ea typeface="+mn-ea"/>
                </a:rPr>
                <a:t>Product on the market</a:t>
              </a:r>
            </a:p>
            <a:p>
              <a:pPr eaLnBrk="1" hangingPunct="1">
                <a:lnSpc>
                  <a:spcPct val="120000"/>
                </a:lnSpc>
                <a:spcAft>
                  <a:spcPct val="0"/>
                </a:spcAft>
                <a:buClrTx/>
              </a:pPr>
              <a:endParaRPr lang="en-GB" altLang="en-US" sz="1200">
                <a:solidFill>
                  <a:srgbClr val="000000"/>
                </a:solidFill>
                <a:ea typeface="+mn-ea"/>
              </a:endParaRPr>
            </a:p>
          </p:txBody>
        </p:sp>
        <p:sp>
          <p:nvSpPr>
            <p:cNvPr id="6163" name="Flowchart: Merge 19"/>
            <p:cNvSpPr>
              <a:spLocks noChangeArrowheads="1"/>
            </p:cNvSpPr>
            <p:nvPr/>
          </p:nvSpPr>
          <p:spPr bwMode="auto">
            <a:xfrm rot="-5400000">
              <a:off x="8161825" y="5130239"/>
              <a:ext cx="540000" cy="360000"/>
            </a:xfrm>
            <a:prstGeom prst="flowChartMerge">
              <a:avLst/>
            </a:prstGeom>
            <a:gradFill rotWithShape="1">
              <a:gsLst>
                <a:gs pos="0">
                  <a:srgbClr val="537E25"/>
                </a:gs>
                <a:gs pos="50000">
                  <a:srgbClr val="7AB73A"/>
                </a:gs>
                <a:gs pos="100000">
                  <a:srgbClr val="92DA4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ct val="120000"/>
                </a:lnSpc>
                <a:spcAft>
                  <a:spcPct val="0"/>
                </a:spcAft>
                <a:buClrTx/>
              </a:pPr>
              <a:endParaRPr lang="en-US" altLang="en-US" sz="1200">
                <a:solidFill>
                  <a:srgbClr val="000000"/>
                </a:solidFill>
                <a:ea typeface="+mn-ea"/>
              </a:endParaRPr>
            </a:p>
          </p:txBody>
        </p:sp>
      </p:grpSp>
      <p:sp>
        <p:nvSpPr>
          <p:cNvPr id="13" name="TextBox 12"/>
          <p:cNvSpPr txBox="1"/>
          <p:nvPr/>
        </p:nvSpPr>
        <p:spPr>
          <a:xfrm>
            <a:off x="3563938" y="3723382"/>
            <a:ext cx="1439862" cy="53975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txBody>
          <a:bodyPr wrap="none">
            <a:spAutoFit/>
          </a:bodyPr>
          <a:lstStyle/>
          <a:p>
            <a:pPr>
              <a:lnSpc>
                <a:spcPct val="120000"/>
              </a:lnSpc>
              <a:defRPr/>
            </a:pPr>
            <a:r>
              <a:rPr lang="en-GB" sz="1200" dirty="0">
                <a:solidFill>
                  <a:srgbClr val="000000"/>
                </a:solidFill>
                <a:latin typeface="Verdana" pitchFamily="34" charset="0"/>
                <a:ea typeface="+mn-ea"/>
              </a:rPr>
              <a:t>HTA / Payer</a:t>
            </a:r>
          </a:p>
          <a:p>
            <a:pPr>
              <a:lnSpc>
                <a:spcPct val="120000"/>
              </a:lnSpc>
              <a:defRPr/>
            </a:pPr>
            <a:r>
              <a:rPr lang="en-GB" sz="1200" dirty="0">
                <a:solidFill>
                  <a:srgbClr val="000000"/>
                </a:solidFill>
                <a:latin typeface="Verdana" pitchFamily="34" charset="0"/>
                <a:ea typeface="+mn-ea"/>
              </a:rPr>
              <a:t>Assessment</a:t>
            </a:r>
          </a:p>
        </p:txBody>
      </p:sp>
      <p:sp>
        <p:nvSpPr>
          <p:cNvPr id="6148" name="TextBox 11"/>
          <p:cNvSpPr txBox="1">
            <a:spLocks noChangeArrowheads="1"/>
          </p:cNvSpPr>
          <p:nvPr/>
        </p:nvSpPr>
        <p:spPr bwMode="auto">
          <a:xfrm>
            <a:off x="2120900" y="3723382"/>
            <a:ext cx="1439863" cy="539750"/>
          </a:xfrm>
          <a:prstGeom prst="rect">
            <a:avLst/>
          </a:prstGeom>
          <a:gradFill rotWithShape="1">
            <a:gsLst>
              <a:gs pos="0">
                <a:srgbClr val="00175E"/>
              </a:gs>
              <a:gs pos="50000">
                <a:srgbClr val="002689"/>
              </a:gs>
              <a:gs pos="100000">
                <a:srgbClr val="002FA4"/>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ct val="120000"/>
              </a:lnSpc>
              <a:spcAft>
                <a:spcPct val="0"/>
              </a:spcAft>
              <a:buClrTx/>
            </a:pPr>
            <a:r>
              <a:rPr lang="en-GB" altLang="en-US" sz="1200">
                <a:solidFill>
                  <a:srgbClr val="FFFFFF"/>
                </a:solidFill>
                <a:ea typeface="+mn-ea"/>
              </a:rPr>
              <a:t>Regulatory </a:t>
            </a:r>
          </a:p>
          <a:p>
            <a:pPr eaLnBrk="1" hangingPunct="1">
              <a:lnSpc>
                <a:spcPct val="120000"/>
              </a:lnSpc>
              <a:spcAft>
                <a:spcPct val="0"/>
              </a:spcAft>
              <a:buClrTx/>
            </a:pPr>
            <a:r>
              <a:rPr lang="en-GB" altLang="en-US" sz="1200">
                <a:solidFill>
                  <a:srgbClr val="FFFFFF"/>
                </a:solidFill>
                <a:ea typeface="+mn-ea"/>
              </a:rPr>
              <a:t>Assessment</a:t>
            </a:r>
          </a:p>
        </p:txBody>
      </p:sp>
      <p:grpSp>
        <p:nvGrpSpPr>
          <p:cNvPr id="4" name="Group 6"/>
          <p:cNvGrpSpPr>
            <a:grpSpLocks/>
          </p:cNvGrpSpPr>
          <p:nvPr/>
        </p:nvGrpSpPr>
        <p:grpSpPr bwMode="auto">
          <a:xfrm>
            <a:off x="315913" y="3723382"/>
            <a:ext cx="1800225" cy="542925"/>
            <a:chOff x="316385" y="5046663"/>
            <a:chExt cx="1800200" cy="542577"/>
          </a:xfrm>
        </p:grpSpPr>
        <p:sp>
          <p:nvSpPr>
            <p:cNvPr id="6160" name="Flowchart: Merge 2"/>
            <p:cNvSpPr>
              <a:spLocks noChangeArrowheads="1"/>
            </p:cNvSpPr>
            <p:nvPr/>
          </p:nvSpPr>
          <p:spPr bwMode="auto">
            <a:xfrm rot="5400000">
              <a:off x="226385" y="5139240"/>
              <a:ext cx="540000" cy="360000"/>
            </a:xfrm>
            <a:prstGeom prst="flowChartMerge">
              <a:avLst/>
            </a:prstGeom>
            <a:gradFill rotWithShape="1">
              <a:gsLst>
                <a:gs pos="0">
                  <a:srgbClr val="A0A000"/>
                </a:gs>
                <a:gs pos="50000">
                  <a:srgbClr val="E6E600"/>
                </a:gs>
                <a:gs pos="100000">
                  <a:srgbClr val="FFFF00"/>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ct val="120000"/>
                </a:lnSpc>
                <a:spcAft>
                  <a:spcPct val="0"/>
                </a:spcAft>
                <a:buClrTx/>
              </a:pPr>
              <a:endParaRPr lang="en-US" altLang="en-US" sz="1200">
                <a:solidFill>
                  <a:srgbClr val="000000"/>
                </a:solidFill>
                <a:ea typeface="+mn-ea"/>
              </a:endParaRPr>
            </a:p>
          </p:txBody>
        </p:sp>
        <p:sp>
          <p:nvSpPr>
            <p:cNvPr id="6161" name="TextBox 5"/>
            <p:cNvSpPr txBox="1">
              <a:spLocks noChangeArrowheads="1"/>
            </p:cNvSpPr>
            <p:nvPr/>
          </p:nvSpPr>
          <p:spPr bwMode="auto">
            <a:xfrm>
              <a:off x="676585" y="5046663"/>
              <a:ext cx="1440000" cy="539750"/>
            </a:xfrm>
            <a:prstGeom prst="rect">
              <a:avLst/>
            </a:prstGeom>
            <a:gradFill rotWithShape="1">
              <a:gsLst>
                <a:gs pos="0">
                  <a:srgbClr val="A0A000"/>
                </a:gs>
                <a:gs pos="50000">
                  <a:srgbClr val="E6E600"/>
                </a:gs>
                <a:gs pos="100000">
                  <a:srgbClr val="FFFF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ct val="120000"/>
                </a:lnSpc>
                <a:spcAft>
                  <a:spcPct val="0"/>
                </a:spcAft>
                <a:buClrTx/>
              </a:pPr>
              <a:r>
                <a:rPr lang="en-GB" altLang="en-US" sz="1200">
                  <a:solidFill>
                    <a:srgbClr val="000000"/>
                  </a:solidFill>
                  <a:ea typeface="+mn-ea"/>
                </a:rPr>
                <a:t>Clinical</a:t>
              </a:r>
            </a:p>
            <a:p>
              <a:pPr eaLnBrk="1" hangingPunct="1">
                <a:lnSpc>
                  <a:spcPct val="120000"/>
                </a:lnSpc>
                <a:spcAft>
                  <a:spcPct val="0"/>
                </a:spcAft>
                <a:buClrTx/>
              </a:pPr>
              <a:r>
                <a:rPr lang="en-GB" altLang="en-US" sz="1200">
                  <a:solidFill>
                    <a:srgbClr val="000000"/>
                  </a:solidFill>
                  <a:ea typeface="+mn-ea"/>
                </a:rPr>
                <a:t>Development</a:t>
              </a:r>
            </a:p>
          </p:txBody>
        </p:sp>
      </p:grpSp>
      <p:sp>
        <p:nvSpPr>
          <p:cNvPr id="6150" name="Title 1"/>
          <p:cNvSpPr>
            <a:spLocks noGrp="1"/>
          </p:cNvSpPr>
          <p:nvPr>
            <p:ph type="title"/>
          </p:nvPr>
        </p:nvSpPr>
        <p:spPr/>
        <p:txBody>
          <a:bodyPr/>
          <a:lstStyle/>
          <a:p>
            <a:pPr eaLnBrk="1" hangingPunct="1">
              <a:lnSpc>
                <a:spcPct val="100000"/>
              </a:lnSpc>
              <a:spcAft>
                <a:spcPts val="1800"/>
              </a:spcAft>
            </a:pPr>
            <a:r>
              <a:rPr lang="en-GB" altLang="en-US" dirty="0" smtClean="0">
                <a:ea typeface="ＭＳ Ｐゴシック" pitchFamily="34" charset="-128"/>
                <a:sym typeface="Wingdings" pitchFamily="2" charset="2"/>
              </a:rPr>
              <a:t>A systems approach – to realise the benefits</a:t>
            </a:r>
          </a:p>
        </p:txBody>
      </p:sp>
      <p:sp>
        <p:nvSpPr>
          <p:cNvPr id="6151" name="Slide Number Placeholder 4"/>
          <p:cNvSpPr>
            <a:spLocks noGrp="1"/>
          </p:cNvSpPr>
          <p:nvPr>
            <p:ph type="sldNum" sz="quarter" idx="11"/>
          </p:nvPr>
        </p:nvSpPr>
        <p:spPr>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E0C21AC6-52AF-4789-AF2A-973CEFCB9E37}" type="slidenum">
              <a:rPr lang="en-GB" altLang="en-US" sz="1100" smtClean="0">
                <a:solidFill>
                  <a:srgbClr val="000000"/>
                </a:solidFill>
              </a:rPr>
              <a:pPr eaLnBrk="1" hangingPunct="1">
                <a:lnSpc>
                  <a:spcPts val="1200"/>
                </a:lnSpc>
                <a:spcAft>
                  <a:spcPct val="0"/>
                </a:spcAft>
                <a:buClrTx/>
              </a:pPr>
              <a:t>10</a:t>
            </a:fld>
            <a:endParaRPr lang="en-GB" altLang="en-US" sz="1100" smtClean="0">
              <a:solidFill>
                <a:srgbClr val="000000"/>
              </a:solidFill>
            </a:endParaRPr>
          </a:p>
        </p:txBody>
      </p:sp>
      <p:cxnSp>
        <p:nvCxnSpPr>
          <p:cNvPr id="6152" name="Straight Arrow Connector 2"/>
          <p:cNvCxnSpPr>
            <a:cxnSpLocks noChangeShapeType="1"/>
          </p:cNvCxnSpPr>
          <p:nvPr/>
        </p:nvCxnSpPr>
        <p:spPr bwMode="auto">
          <a:xfrm>
            <a:off x="660400" y="4266307"/>
            <a:ext cx="8101013" cy="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4" name="Straight Connector 8"/>
          <p:cNvCxnSpPr>
            <a:cxnSpLocks noChangeShapeType="1"/>
          </p:cNvCxnSpPr>
          <p:nvPr/>
        </p:nvCxnSpPr>
        <p:spPr bwMode="auto">
          <a:xfrm>
            <a:off x="3559175" y="3723382"/>
            <a:ext cx="0" cy="647700"/>
          </a:xfrm>
          <a:prstGeom prst="line">
            <a:avLst/>
          </a:prstGeom>
          <a:noFill/>
          <a:ln w="9525" algn="ctr">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5" name="Straight Connector 9"/>
          <p:cNvCxnSpPr>
            <a:cxnSpLocks noChangeShapeType="1"/>
          </p:cNvCxnSpPr>
          <p:nvPr/>
        </p:nvCxnSpPr>
        <p:spPr bwMode="auto">
          <a:xfrm>
            <a:off x="5005388" y="3721794"/>
            <a:ext cx="0" cy="647700"/>
          </a:xfrm>
          <a:prstGeom prst="line">
            <a:avLst/>
          </a:prstGeom>
          <a:noFill/>
          <a:ln w="9525" algn="ctr">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6" name="TextBox 14"/>
          <p:cNvSpPr txBox="1">
            <a:spLocks noChangeArrowheads="1"/>
          </p:cNvSpPr>
          <p:nvPr/>
        </p:nvSpPr>
        <p:spPr bwMode="auto">
          <a:xfrm>
            <a:off x="2946400" y="4429819"/>
            <a:ext cx="1223963" cy="539750"/>
          </a:xfrm>
          <a:prstGeom prst="rect">
            <a:avLst/>
          </a:prstGeom>
          <a:gradFill rotWithShape="1">
            <a:gsLst>
              <a:gs pos="0">
                <a:srgbClr val="9299CF"/>
              </a:gs>
              <a:gs pos="50000">
                <a:srgbClr val="BEC2E0"/>
              </a:gs>
              <a:gs pos="100000">
                <a:srgbClr val="E0E1EF"/>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ct val="120000"/>
              </a:lnSpc>
              <a:spcAft>
                <a:spcPct val="0"/>
              </a:spcAft>
              <a:buClrTx/>
            </a:pPr>
            <a:r>
              <a:rPr lang="en-GB" altLang="en-US" sz="1200">
                <a:solidFill>
                  <a:srgbClr val="000000"/>
                </a:solidFill>
                <a:ea typeface="+mn-ea"/>
              </a:rPr>
              <a:t>Marketing</a:t>
            </a:r>
          </a:p>
          <a:p>
            <a:pPr eaLnBrk="1" hangingPunct="1">
              <a:lnSpc>
                <a:spcPct val="120000"/>
              </a:lnSpc>
              <a:spcAft>
                <a:spcPct val="0"/>
              </a:spcAft>
              <a:buClrTx/>
            </a:pPr>
            <a:r>
              <a:rPr lang="en-GB" altLang="en-US" sz="1200">
                <a:solidFill>
                  <a:srgbClr val="000000"/>
                </a:solidFill>
                <a:ea typeface="+mn-ea"/>
              </a:rPr>
              <a:t>Authorisation</a:t>
            </a:r>
          </a:p>
        </p:txBody>
      </p:sp>
      <p:sp>
        <p:nvSpPr>
          <p:cNvPr id="16" name="TextBox 15"/>
          <p:cNvSpPr txBox="1"/>
          <p:nvPr/>
        </p:nvSpPr>
        <p:spPr>
          <a:xfrm>
            <a:off x="4394200" y="4399657"/>
            <a:ext cx="1223963" cy="53975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p:spPr>
        <p:txBody>
          <a:bodyPr wrap="none">
            <a:spAutoFit/>
          </a:bodyPr>
          <a:lstStyle/>
          <a:p>
            <a:pPr>
              <a:lnSpc>
                <a:spcPct val="120000"/>
              </a:lnSpc>
              <a:defRPr/>
            </a:pPr>
            <a:r>
              <a:rPr lang="en-GB" sz="1200" dirty="0">
                <a:solidFill>
                  <a:srgbClr val="000000"/>
                </a:solidFill>
                <a:latin typeface="Verdana" pitchFamily="34" charset="0"/>
                <a:ea typeface="+mn-ea"/>
              </a:rPr>
              <a:t>Coverage</a:t>
            </a:r>
          </a:p>
          <a:p>
            <a:pPr>
              <a:lnSpc>
                <a:spcPct val="120000"/>
              </a:lnSpc>
              <a:defRPr/>
            </a:pPr>
            <a:r>
              <a:rPr lang="en-GB" sz="1200" dirty="0">
                <a:solidFill>
                  <a:srgbClr val="000000"/>
                </a:solidFill>
                <a:latin typeface="Verdana" pitchFamily="34" charset="0"/>
                <a:ea typeface="+mn-ea"/>
              </a:rPr>
              <a:t>Decision</a:t>
            </a:r>
          </a:p>
        </p:txBody>
      </p:sp>
      <p:sp>
        <p:nvSpPr>
          <p:cNvPr id="8207" name="Content Placeholder 2"/>
          <p:cNvSpPr>
            <a:spLocks noGrp="1"/>
          </p:cNvSpPr>
          <p:nvPr>
            <p:ph idx="1"/>
          </p:nvPr>
        </p:nvSpPr>
        <p:spPr>
          <a:xfrm>
            <a:off x="358775" y="1844675"/>
            <a:ext cx="7893050" cy="3097213"/>
          </a:xfrm>
        </p:spPr>
        <p:txBody>
          <a:bodyPr/>
          <a:lstStyle/>
          <a:p>
            <a:pPr eaLnBrk="1" hangingPunct="1">
              <a:lnSpc>
                <a:spcPct val="100000"/>
              </a:lnSpc>
              <a:spcAft>
                <a:spcPts val="1800"/>
              </a:spcAft>
              <a:defRPr/>
            </a:pPr>
            <a:r>
              <a:rPr lang="en-US" altLang="en-US" sz="2400" dirty="0" smtClean="0">
                <a:ea typeface="ＭＳ Ｐゴシック" pitchFamily="34" charset="-128"/>
                <a:sym typeface="Wingdings" pitchFamily="2" charset="2"/>
              </a:rPr>
              <a:t>Comprises the entire product life-span: </a:t>
            </a:r>
          </a:p>
          <a:p>
            <a:pPr eaLnBrk="1" hangingPunct="1">
              <a:lnSpc>
                <a:spcPct val="100000"/>
              </a:lnSpc>
              <a:spcAft>
                <a:spcPts val="1800"/>
              </a:spcAft>
              <a:defRPr/>
            </a:pPr>
            <a:r>
              <a:rPr lang="en-US" altLang="en-US" sz="2400" dirty="0" smtClean="0">
                <a:ea typeface="ＭＳ Ｐゴシック" pitchFamily="34" charset="-128"/>
                <a:sym typeface="Wingdings" pitchFamily="2" charset="2"/>
              </a:rPr>
              <a:t>Development  licensing  coverage  utilization  monitoring</a:t>
            </a:r>
            <a:endParaRPr lang="en-GB" altLang="en-US" sz="2400" dirty="0" smtClean="0">
              <a:ea typeface="ＭＳ Ｐゴシック" pitchFamily="34" charset="-128"/>
              <a:sym typeface="Wingdings" pitchFamily="2" charset="2"/>
            </a:endParaRPr>
          </a:p>
          <a:p>
            <a:pPr eaLnBrk="1" hangingPunct="1">
              <a:lnSpc>
                <a:spcPct val="100000"/>
              </a:lnSpc>
              <a:spcAft>
                <a:spcPts val="1800"/>
              </a:spcAft>
              <a:defRPr/>
            </a:pPr>
            <a:endParaRPr lang="en-GB" altLang="en-US" sz="2400" dirty="0" smtClean="0">
              <a:ea typeface="ＭＳ Ｐゴシック" pitchFamily="34" charset="-128"/>
              <a:sym typeface="Wingdings" pitchFamily="2" charset="2"/>
            </a:endParaRPr>
          </a:p>
        </p:txBody>
      </p:sp>
      <p:sp>
        <p:nvSpPr>
          <p:cNvPr id="2" name="TextBox 1"/>
          <p:cNvSpPr txBox="1"/>
          <p:nvPr/>
        </p:nvSpPr>
        <p:spPr>
          <a:xfrm>
            <a:off x="724982" y="5329371"/>
            <a:ext cx="7807458" cy="907941"/>
          </a:xfrm>
          <a:prstGeom prst="rect">
            <a:avLst/>
          </a:prstGeom>
          <a:noFill/>
        </p:spPr>
        <p:txBody>
          <a:bodyPr wrap="none" rtlCol="0">
            <a:spAutoFit/>
          </a:bodyPr>
          <a:lstStyle/>
          <a:p>
            <a:pPr defTabSz="8072438">
              <a:spcAft>
                <a:spcPts val="600"/>
              </a:spcAft>
              <a:buClr>
                <a:srgbClr val="000000"/>
              </a:buClr>
              <a:defRPr/>
            </a:pPr>
            <a:r>
              <a:rPr lang="en-US" altLang="en-US" sz="2400" dirty="0">
                <a:solidFill>
                  <a:srgbClr val="000000"/>
                </a:solidFill>
                <a:latin typeface="Verdana"/>
                <a:ea typeface="ＭＳ Ｐゴシック" pitchFamily="34" charset="-128"/>
              </a:rPr>
              <a:t>Adaptive Pathways: </a:t>
            </a:r>
          </a:p>
          <a:p>
            <a:pPr defTabSz="8072438">
              <a:spcAft>
                <a:spcPts val="600"/>
              </a:spcAft>
              <a:buClr>
                <a:srgbClr val="000000"/>
              </a:buClr>
              <a:defRPr/>
            </a:pPr>
            <a:r>
              <a:rPr lang="en-US" altLang="en-US" sz="2400" dirty="0">
                <a:solidFill>
                  <a:srgbClr val="000000"/>
                </a:solidFill>
                <a:latin typeface="Verdana"/>
                <a:ea typeface="ＭＳ Ｐゴシック" pitchFamily="34" charset="-128"/>
              </a:rPr>
              <a:t>A</a:t>
            </a:r>
            <a:r>
              <a:rPr lang="en-US" altLang="en-US" sz="2400" dirty="0">
                <a:solidFill>
                  <a:srgbClr val="000000"/>
                </a:solidFill>
                <a:latin typeface="Verdana"/>
                <a:ea typeface="ＭＳ Ｐゴシック" pitchFamily="34" charset="-128"/>
                <a:sym typeface="Wingdings" pitchFamily="2" charset="2"/>
              </a:rPr>
              <a:t>daptive Licensing &amp; Managed Entry </a:t>
            </a:r>
            <a:r>
              <a:rPr lang="en-US" altLang="en-US" sz="2400" dirty="0" smtClean="0">
                <a:solidFill>
                  <a:srgbClr val="000000"/>
                </a:solidFill>
                <a:latin typeface="Verdana"/>
                <a:ea typeface="ＭＳ Ｐゴシック" pitchFamily="34" charset="-128"/>
                <a:sym typeface="Wingdings" pitchFamily="2" charset="2"/>
              </a:rPr>
              <a:t>Agreements</a:t>
            </a:r>
            <a:endParaRPr lang="en-GB" sz="2400" dirty="0">
              <a:solidFill>
                <a:srgbClr val="000000"/>
              </a:solidFill>
              <a:latin typeface="Verdana"/>
              <a:ea typeface="ＭＳ Ｐゴシック" pitchFamily="34" charset="-128"/>
            </a:endParaRPr>
          </a:p>
        </p:txBody>
      </p:sp>
    </p:spTree>
    <p:extLst>
      <p:ext uri="{BB962C8B-B14F-4D97-AF65-F5344CB8AC3E}">
        <p14:creationId xmlns:p14="http://schemas.microsoft.com/office/powerpoint/2010/main" val="38139639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What will change with adaptive pathways?</a:t>
            </a:r>
          </a:p>
        </p:txBody>
      </p:sp>
      <p:sp>
        <p:nvSpPr>
          <p:cNvPr id="7171" name="Content Placeholder 2"/>
          <p:cNvSpPr>
            <a:spLocks noGrp="1"/>
          </p:cNvSpPr>
          <p:nvPr>
            <p:ph idx="1"/>
          </p:nvPr>
        </p:nvSpPr>
        <p:spPr/>
        <p:txBody>
          <a:bodyPr/>
          <a:lstStyle/>
          <a:p>
            <a:pPr eaLnBrk="1" hangingPunct="1">
              <a:tabLst>
                <a:tab pos="2955925" algn="l"/>
                <a:tab pos="3589338" algn="l"/>
              </a:tabLst>
            </a:pPr>
            <a:r>
              <a:rPr lang="en-GB" altLang="en-US" sz="2400" dirty="0" smtClean="0"/>
              <a:t>Transition from …</a:t>
            </a:r>
          </a:p>
          <a:p>
            <a:pPr eaLnBrk="1" hangingPunct="1">
              <a:lnSpc>
                <a:spcPct val="150000"/>
              </a:lnSpc>
              <a:spcAft>
                <a:spcPts val="0"/>
              </a:spcAft>
              <a:tabLst>
                <a:tab pos="2955925" algn="l"/>
                <a:tab pos="3589338" algn="l"/>
              </a:tabLst>
            </a:pPr>
            <a:r>
              <a:rPr lang="en-GB" altLang="en-US" sz="2400" dirty="0" smtClean="0"/>
              <a:t>Magic moment	</a:t>
            </a:r>
            <a:r>
              <a:rPr lang="en-GB" altLang="en-US" sz="2400" dirty="0" smtClean="0">
                <a:sym typeface="Wingdings" pitchFamily="2" charset="2"/>
              </a:rPr>
              <a:t>	</a:t>
            </a:r>
            <a:r>
              <a:rPr lang="en-GB" altLang="en-US" sz="2400" dirty="0" smtClean="0"/>
              <a:t>life-span management</a:t>
            </a:r>
          </a:p>
          <a:p>
            <a:pPr eaLnBrk="1" hangingPunct="1">
              <a:lnSpc>
                <a:spcPct val="150000"/>
              </a:lnSpc>
              <a:spcAft>
                <a:spcPts val="0"/>
              </a:spcAft>
              <a:tabLst>
                <a:tab pos="2955925" algn="l"/>
                <a:tab pos="3589338" algn="l"/>
              </a:tabLst>
            </a:pPr>
            <a:r>
              <a:rPr lang="en-GB" altLang="en-US" sz="2400" dirty="0"/>
              <a:t>Prediction	</a:t>
            </a:r>
            <a:r>
              <a:rPr lang="en-GB" altLang="en-US" sz="2400" dirty="0">
                <a:sym typeface="Wingdings" pitchFamily="2" charset="2"/>
              </a:rPr>
              <a:t>	monitoring</a:t>
            </a:r>
            <a:endParaRPr lang="en-GB" altLang="en-US" sz="2400" dirty="0"/>
          </a:p>
          <a:p>
            <a:pPr eaLnBrk="1" hangingPunct="1">
              <a:lnSpc>
                <a:spcPct val="150000"/>
              </a:lnSpc>
              <a:spcAft>
                <a:spcPts val="0"/>
              </a:spcAft>
              <a:tabLst>
                <a:tab pos="2955925" algn="l"/>
                <a:tab pos="3589338" algn="l"/>
              </a:tabLst>
            </a:pPr>
            <a:r>
              <a:rPr lang="en-GB" altLang="en-US" sz="2400" dirty="0" smtClean="0">
                <a:sym typeface="Wingdings" pitchFamily="2" charset="2"/>
              </a:rPr>
              <a:t>RCT only		toolkit for evidence generation</a:t>
            </a:r>
          </a:p>
          <a:p>
            <a:pPr eaLnBrk="1" hangingPunct="1">
              <a:lnSpc>
                <a:spcPct val="150000"/>
              </a:lnSpc>
              <a:spcAft>
                <a:spcPts val="0"/>
              </a:spcAft>
              <a:tabLst>
                <a:tab pos="2955925" algn="l"/>
                <a:tab pos="3589338" algn="l"/>
              </a:tabLst>
            </a:pPr>
            <a:r>
              <a:rPr lang="en-GB" altLang="en-US" sz="2400" dirty="0" smtClean="0"/>
              <a:t>Big populations	</a:t>
            </a:r>
            <a:r>
              <a:rPr lang="en-GB" altLang="en-US" sz="2400" dirty="0" smtClean="0">
                <a:sym typeface="Wingdings" pitchFamily="2" charset="2"/>
              </a:rPr>
              <a:t>	small populations</a:t>
            </a:r>
            <a:endParaRPr lang="en-GB" altLang="en-US" sz="2400" dirty="0" smtClean="0"/>
          </a:p>
          <a:p>
            <a:pPr eaLnBrk="1" hangingPunct="1">
              <a:lnSpc>
                <a:spcPct val="150000"/>
              </a:lnSpc>
              <a:spcAft>
                <a:spcPts val="0"/>
              </a:spcAft>
              <a:tabLst>
                <a:tab pos="2955925" algn="l"/>
                <a:tab pos="3589338" algn="l"/>
              </a:tabLst>
            </a:pPr>
            <a:r>
              <a:rPr lang="en-GB" altLang="en-US" sz="2400" dirty="0" smtClean="0"/>
              <a:t>Focus on licensing	</a:t>
            </a:r>
            <a:r>
              <a:rPr lang="en-GB" altLang="en-US" sz="2400" dirty="0" smtClean="0">
                <a:sym typeface="Wingdings" pitchFamily="2" charset="2"/>
              </a:rPr>
              <a:t>	focus on patient access</a:t>
            </a:r>
          </a:p>
          <a:p>
            <a:pPr eaLnBrk="1" hangingPunct="1">
              <a:lnSpc>
                <a:spcPct val="150000"/>
              </a:lnSpc>
              <a:spcAft>
                <a:spcPts val="0"/>
              </a:spcAft>
              <a:tabLst>
                <a:tab pos="2955925" algn="l"/>
                <a:tab pos="3589338" algn="l"/>
              </a:tabLst>
            </a:pPr>
            <a:r>
              <a:rPr lang="en-GB" altLang="en-US" sz="2400" dirty="0" smtClean="0">
                <a:sym typeface="Wingdings" pitchFamily="2" charset="2"/>
              </a:rPr>
              <a:t>Open utilisation		managed utilisation</a:t>
            </a:r>
          </a:p>
          <a:p>
            <a:pPr eaLnBrk="1" hangingPunct="1">
              <a:tabLst>
                <a:tab pos="2955925" algn="l"/>
                <a:tab pos="3589338" algn="l"/>
              </a:tabLst>
            </a:pPr>
            <a:endParaRPr lang="en-GB" altLang="en-US" sz="2400" dirty="0" smtClean="0">
              <a:sym typeface="Wingdings" pitchFamily="2" charset="2"/>
            </a:endParaRPr>
          </a:p>
        </p:txBody>
      </p:sp>
      <p:sp>
        <p:nvSpPr>
          <p:cNvPr id="7172" name="Slide Number Placeholder 3"/>
          <p:cNvSpPr>
            <a:spLocks noGrp="1"/>
          </p:cNvSpPr>
          <p:nvPr>
            <p:ph type="sldNum" sz="quarter" idx="11"/>
          </p:nvPr>
        </p:nvSpPr>
        <p:spPr>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7241BAB3-A06A-47C7-94AE-5B3B7C923B7C}" type="slidenum">
              <a:rPr lang="en-GB" altLang="en-US" sz="1100" smtClean="0">
                <a:solidFill>
                  <a:srgbClr val="000000"/>
                </a:solidFill>
              </a:rPr>
              <a:pPr eaLnBrk="1" hangingPunct="1">
                <a:lnSpc>
                  <a:spcPts val="1200"/>
                </a:lnSpc>
                <a:spcAft>
                  <a:spcPct val="0"/>
                </a:spcAft>
                <a:buClrTx/>
              </a:pPr>
              <a:t>11</a:t>
            </a:fld>
            <a:endParaRPr lang="en-GB" altLang="en-US" sz="1100" smtClean="0">
              <a:solidFill>
                <a:srgbClr val="000000"/>
              </a:solidFill>
            </a:endParaRPr>
          </a:p>
        </p:txBody>
      </p:sp>
    </p:spTree>
    <p:extLst>
      <p:ext uri="{BB962C8B-B14F-4D97-AF65-F5344CB8AC3E}">
        <p14:creationId xmlns:p14="http://schemas.microsoft.com/office/powerpoint/2010/main" val="287245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EMA’s initiatives to enable timely access for patients</a:t>
            </a:r>
          </a:p>
        </p:txBody>
      </p:sp>
      <p:sp>
        <p:nvSpPr>
          <p:cNvPr id="3" name="Content Placeholder 2"/>
          <p:cNvSpPr>
            <a:spLocks noGrp="1"/>
          </p:cNvSpPr>
          <p:nvPr>
            <p:ph idx="1"/>
          </p:nvPr>
        </p:nvSpPr>
        <p:spPr>
          <a:xfrm>
            <a:off x="358775" y="2494111"/>
            <a:ext cx="8456613" cy="3959225"/>
          </a:xfrm>
        </p:spPr>
        <p:txBody>
          <a:bodyPr/>
          <a:lstStyle/>
          <a:p>
            <a:r>
              <a:rPr lang="en-GB" sz="2400" b="1" dirty="0"/>
              <a:t>Operational</a:t>
            </a:r>
            <a:r>
              <a:rPr lang="en-GB" sz="2400" dirty="0"/>
              <a:t>: Procedural support for major public health needs (not discussed today)</a:t>
            </a:r>
          </a:p>
          <a:p>
            <a:endParaRPr lang="en-GB" sz="1800" dirty="0"/>
          </a:p>
          <a:p>
            <a:r>
              <a:rPr lang="en-GB" sz="2400" b="1" dirty="0"/>
              <a:t>Case learnings</a:t>
            </a:r>
            <a:r>
              <a:rPr lang="en-GB" sz="2400" dirty="0"/>
              <a:t>: Adaptive (Licensing </a:t>
            </a:r>
            <a:r>
              <a:rPr lang="en-GB" sz="2400" dirty="0">
                <a:sym typeface="Wingdings" panose="05000000000000000000" pitchFamily="2" charset="2"/>
              </a:rPr>
              <a:t>) </a:t>
            </a:r>
            <a:r>
              <a:rPr lang="en-GB" sz="2400" dirty="0"/>
              <a:t>Pathways pilots</a:t>
            </a:r>
          </a:p>
          <a:p>
            <a:endParaRPr lang="en-GB" sz="2400" dirty="0"/>
          </a:p>
          <a:p>
            <a:r>
              <a:rPr lang="en-GB" sz="2400" b="1" dirty="0"/>
              <a:t>Conceptual</a:t>
            </a:r>
            <a:r>
              <a:rPr lang="en-GB" sz="2400" dirty="0"/>
              <a:t>: IMI Medicines Adaptive Pathways to Patients (MAPPs</a:t>
            </a:r>
            <a:r>
              <a:rPr lang="en-GB" sz="2400" dirty="0" smtClean="0"/>
              <a:t>)</a:t>
            </a:r>
            <a:endParaRPr lang="en-GB" sz="2400" dirty="0"/>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12</a:t>
            </a:fld>
            <a:endParaRPr lang="en-GB" altLang="en-US">
              <a:solidFill>
                <a:srgbClr val="000000"/>
              </a:solidFill>
            </a:endParaRPr>
          </a:p>
        </p:txBody>
      </p:sp>
    </p:spTree>
    <p:extLst>
      <p:ext uri="{BB962C8B-B14F-4D97-AF65-F5344CB8AC3E}">
        <p14:creationId xmlns:p14="http://schemas.microsoft.com/office/powerpoint/2010/main" val="41623947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22565" t="14754" r="23935" b="20206"/>
          <a:stretch>
            <a:fillRect/>
          </a:stretch>
        </p:blipFill>
        <p:spPr bwMode="auto">
          <a:xfrm>
            <a:off x="746125" y="782300"/>
            <a:ext cx="76803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a:xfrm>
            <a:off x="360363" y="6405563"/>
            <a:ext cx="307975" cy="239712"/>
          </a:xfrm>
        </p:spPr>
        <p:txBody>
          <a:bodyPr/>
          <a:lstStyle/>
          <a:p>
            <a:pPr>
              <a:defRPr/>
            </a:pPr>
            <a:fld id="{DB939714-6E95-47A0-9573-429B67068249}" type="slidenum">
              <a:rPr lang="en-GB" altLang="en-US" smtClean="0">
                <a:solidFill>
                  <a:srgbClr val="000000"/>
                </a:solidFill>
              </a:rPr>
              <a:pPr>
                <a:defRPr/>
              </a:pPr>
              <a:t>13</a:t>
            </a:fld>
            <a:endParaRPr lang="en-GB" altLang="en-US">
              <a:solidFill>
                <a:srgbClr val="000000"/>
              </a:solidFill>
            </a:endParaRPr>
          </a:p>
        </p:txBody>
      </p:sp>
      <p:sp>
        <p:nvSpPr>
          <p:cNvPr id="2" name="Rectangle 1"/>
          <p:cNvSpPr/>
          <p:nvPr/>
        </p:nvSpPr>
        <p:spPr bwMode="auto">
          <a:xfrm>
            <a:off x="7851105" y="6444938"/>
            <a:ext cx="1296144" cy="293139"/>
          </a:xfrm>
          <a:prstGeom prst="rect">
            <a:avLst/>
          </a:prstGeom>
          <a:noFill/>
          <a:ln w="9525" cap="flat" cmpd="sng" algn="ctr">
            <a:no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a:lnSpc>
                <a:spcPct val="120000"/>
              </a:lnSpc>
            </a:pPr>
            <a:r>
              <a:rPr lang="en-GB" sz="800" dirty="0" smtClean="0">
                <a:solidFill>
                  <a:srgbClr val="000000"/>
                </a:solidFill>
                <a:latin typeface="Verdana" pitchFamily="34" charset="0"/>
                <a:ea typeface="+mn-ea"/>
              </a:rPr>
              <a:t>www.ema.europa.eu</a:t>
            </a:r>
          </a:p>
        </p:txBody>
      </p:sp>
    </p:spTree>
    <p:extLst>
      <p:ext uri="{BB962C8B-B14F-4D97-AF65-F5344CB8AC3E}">
        <p14:creationId xmlns:p14="http://schemas.microsoft.com/office/powerpoint/2010/main" val="12016587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 of the game</a:t>
            </a:r>
            <a:endParaRPr lang="en-GB" dirty="0"/>
          </a:p>
        </p:txBody>
      </p:sp>
      <p:sp>
        <p:nvSpPr>
          <p:cNvPr id="3" name="Content Placeholder 2"/>
          <p:cNvSpPr>
            <a:spLocks noGrp="1"/>
          </p:cNvSpPr>
          <p:nvPr>
            <p:ph idx="1"/>
          </p:nvPr>
        </p:nvSpPr>
        <p:spPr>
          <a:xfrm>
            <a:off x="358775" y="2159000"/>
            <a:ext cx="8677721" cy="3959225"/>
          </a:xfrm>
        </p:spPr>
        <p:txBody>
          <a:bodyPr/>
          <a:lstStyle/>
          <a:p>
            <a:pPr marL="342900" indent="-342900" eaLnBrk="1" hangingPunct="1">
              <a:spcAft>
                <a:spcPts val="600"/>
              </a:spcAft>
              <a:buFontTx/>
              <a:buChar char="•"/>
            </a:pPr>
            <a:r>
              <a:rPr lang="en-US" altLang="en-US" sz="2200" dirty="0"/>
              <a:t>The discussion is non binding, </a:t>
            </a:r>
            <a:r>
              <a:rPr lang="en-US" altLang="en-US" sz="2200" dirty="0">
                <a:solidFill>
                  <a:srgbClr val="FF0000"/>
                </a:solidFill>
              </a:rPr>
              <a:t>safe-</a:t>
            </a:r>
            <a:r>
              <a:rPr lang="en-US" altLang="en-US" sz="2200" dirty="0" err="1">
                <a:solidFill>
                  <a:srgbClr val="FF0000"/>
                </a:solidFill>
              </a:rPr>
              <a:t>harbour</a:t>
            </a:r>
            <a:r>
              <a:rPr lang="en-US" altLang="en-US" sz="2200" dirty="0">
                <a:solidFill>
                  <a:srgbClr val="FF0000"/>
                </a:solidFill>
              </a:rPr>
              <a:t> brainstorming</a:t>
            </a:r>
            <a:r>
              <a:rPr lang="en-US" altLang="en-US" sz="2200" dirty="0"/>
              <a:t>. </a:t>
            </a:r>
          </a:p>
          <a:p>
            <a:pPr marL="342900" indent="-342900" eaLnBrk="1" hangingPunct="1">
              <a:spcAft>
                <a:spcPts val="600"/>
              </a:spcAft>
              <a:buFontTx/>
              <a:buChar char="•"/>
            </a:pPr>
            <a:r>
              <a:rPr lang="en-US" altLang="en-US" sz="2200" dirty="0"/>
              <a:t>Involve </a:t>
            </a:r>
            <a:r>
              <a:rPr lang="en-US" altLang="en-US" sz="2200" dirty="0">
                <a:solidFill>
                  <a:srgbClr val="FF0000"/>
                </a:solidFill>
              </a:rPr>
              <a:t>all stakeholders </a:t>
            </a:r>
            <a:r>
              <a:rPr lang="en-US" altLang="en-US" sz="2200" dirty="0"/>
              <a:t>to discuss how to </a:t>
            </a:r>
            <a:r>
              <a:rPr lang="en-US" altLang="en-US" sz="2200" dirty="0" err="1"/>
              <a:t>optimise</a:t>
            </a:r>
            <a:r>
              <a:rPr lang="en-US" altLang="en-US" sz="2200" dirty="0"/>
              <a:t> development path and satisfy stakeholder requirements.</a:t>
            </a:r>
          </a:p>
          <a:p>
            <a:pPr marL="342900" indent="-342900" eaLnBrk="1" hangingPunct="1">
              <a:spcAft>
                <a:spcPts val="600"/>
              </a:spcAft>
              <a:buFontTx/>
              <a:buChar char="•"/>
            </a:pPr>
            <a:r>
              <a:rPr lang="en-US" altLang="en-US" sz="2200" dirty="0"/>
              <a:t>Demonstration of positive Benefit/Risk is –as usual- required for approval – but more initial uncertainty acceptable. </a:t>
            </a:r>
          </a:p>
          <a:p>
            <a:pPr marL="342900" indent="-342900" eaLnBrk="1" hangingPunct="1">
              <a:spcAft>
                <a:spcPts val="600"/>
              </a:spcAft>
              <a:buFontTx/>
              <a:buChar char="•"/>
            </a:pPr>
            <a:r>
              <a:rPr lang="en-US" altLang="en-US" sz="2200" dirty="0"/>
              <a:t>Only existing regulatory tools to be used. </a:t>
            </a:r>
          </a:p>
          <a:p>
            <a:pPr marL="342900" indent="-342900" eaLnBrk="1" hangingPunct="1">
              <a:spcAft>
                <a:spcPts val="600"/>
              </a:spcAft>
              <a:buFontTx/>
              <a:buChar char="•"/>
            </a:pPr>
            <a:r>
              <a:rPr lang="en-US" altLang="en-US" sz="2200" dirty="0"/>
              <a:t>AP is flexible.</a:t>
            </a:r>
          </a:p>
          <a:p>
            <a:pPr marL="342900" indent="-342900" eaLnBrk="1" hangingPunct="1">
              <a:spcAft>
                <a:spcPts val="600"/>
              </a:spcAft>
              <a:buFontTx/>
              <a:buChar char="•"/>
            </a:pPr>
            <a:r>
              <a:rPr lang="en-US" altLang="en-US" sz="2200" dirty="0"/>
              <a:t>Acceptance/rejection in the AP pilot bears </a:t>
            </a:r>
            <a:r>
              <a:rPr lang="en-US" altLang="en-US" sz="2200" dirty="0">
                <a:solidFill>
                  <a:srgbClr val="FF0000"/>
                </a:solidFill>
              </a:rPr>
              <a:t>no inference about approval potential</a:t>
            </a:r>
            <a:r>
              <a:rPr lang="en-US" altLang="en-US" sz="2200" dirty="0" smtClean="0">
                <a:solidFill>
                  <a:srgbClr val="FF0000"/>
                </a:solidFill>
              </a:rPr>
              <a:t>.</a:t>
            </a:r>
            <a:endParaRPr lang="en-US" altLang="en-US" sz="2200" dirty="0">
              <a:solidFill>
                <a:srgbClr val="FF0000"/>
              </a:solidFill>
            </a:endParaRPr>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14</a:t>
            </a:fld>
            <a:endParaRPr lang="en-GB" altLang="en-US">
              <a:solidFill>
                <a:srgbClr val="000000"/>
              </a:solidFill>
            </a:endParaRPr>
          </a:p>
        </p:txBody>
      </p:sp>
    </p:spTree>
    <p:extLst>
      <p:ext uri="{BB962C8B-B14F-4D97-AF65-F5344CB8AC3E}">
        <p14:creationId xmlns:p14="http://schemas.microsoft.com/office/powerpoint/2010/main" val="41612642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a:t>
            </a:r>
            <a:r>
              <a:rPr lang="en-GB" dirty="0" smtClean="0"/>
              <a:t>experience</a:t>
            </a:r>
            <a:endParaRPr lang="en-GB" dirty="0"/>
          </a:p>
        </p:txBody>
      </p:sp>
      <p:sp>
        <p:nvSpPr>
          <p:cNvPr id="3" name="Content Placeholder 2"/>
          <p:cNvSpPr>
            <a:spLocks noGrp="1"/>
          </p:cNvSpPr>
          <p:nvPr>
            <p:ph idx="1"/>
          </p:nvPr>
        </p:nvSpPr>
        <p:spPr/>
        <p:txBody>
          <a:bodyPr/>
          <a:lstStyle/>
          <a:p>
            <a:pPr marL="342900" indent="-342900" eaLnBrk="1" hangingPunct="1">
              <a:lnSpc>
                <a:spcPct val="100000"/>
              </a:lnSpc>
              <a:spcAft>
                <a:spcPts val="600"/>
              </a:spcAft>
              <a:buFont typeface="Arial" panose="020B0604020202020204" pitchFamily="34" charset="0"/>
              <a:buChar char="•"/>
              <a:defRPr/>
            </a:pPr>
            <a:r>
              <a:rPr lang="en-US" altLang="en-US" dirty="0"/>
              <a:t>58 products submitted as candidates (7 still to be assessed)</a:t>
            </a:r>
          </a:p>
          <a:p>
            <a:pPr marL="342900" indent="-342900" eaLnBrk="1" hangingPunct="1">
              <a:lnSpc>
                <a:spcPct val="100000"/>
              </a:lnSpc>
              <a:spcAft>
                <a:spcPts val="600"/>
              </a:spcAft>
              <a:buFont typeface="Arial" panose="020B0604020202020204" pitchFamily="34" charset="0"/>
              <a:buChar char="•"/>
              <a:defRPr/>
            </a:pPr>
            <a:r>
              <a:rPr lang="en-US" altLang="en-US" dirty="0"/>
              <a:t>16 selected for in-depth discussion with company (Stage I)</a:t>
            </a:r>
          </a:p>
          <a:p>
            <a:pPr eaLnBrk="1" hangingPunct="1">
              <a:lnSpc>
                <a:spcPct val="100000"/>
              </a:lnSpc>
              <a:tabLst>
                <a:tab pos="357188" algn="l"/>
              </a:tabLst>
              <a:defRPr/>
            </a:pPr>
            <a:r>
              <a:rPr lang="en-US" altLang="en-US" dirty="0" smtClean="0"/>
              <a:t>	Of </a:t>
            </a:r>
            <a:r>
              <a:rPr lang="en-US" altLang="en-US" dirty="0"/>
              <a:t>the selected products:</a:t>
            </a:r>
          </a:p>
          <a:p>
            <a:pPr marL="1062038" lvl="1" indent="-342900" eaLnBrk="1" hangingPunct="1">
              <a:lnSpc>
                <a:spcPct val="100000"/>
              </a:lnSpc>
              <a:spcAft>
                <a:spcPts val="600"/>
              </a:spcAft>
              <a:buFont typeface="Arial" panose="020B0604020202020204" pitchFamily="34" charset="0"/>
              <a:buChar char="•"/>
              <a:defRPr/>
            </a:pPr>
            <a:r>
              <a:rPr lang="en-US" altLang="en-US" sz="2000" dirty="0"/>
              <a:t>5 are Orphan drugs</a:t>
            </a:r>
          </a:p>
          <a:p>
            <a:pPr marL="1062038" lvl="1" indent="-342900" eaLnBrk="1" hangingPunct="1">
              <a:lnSpc>
                <a:spcPct val="100000"/>
              </a:lnSpc>
              <a:spcAft>
                <a:spcPts val="600"/>
              </a:spcAft>
              <a:buFont typeface="Arial" panose="020B0604020202020204" pitchFamily="34" charset="0"/>
              <a:buChar char="•"/>
              <a:defRPr/>
            </a:pPr>
            <a:r>
              <a:rPr lang="en-US" altLang="en-US" sz="2000" dirty="0"/>
              <a:t>2 are </a:t>
            </a:r>
            <a:r>
              <a:rPr lang="en-US" altLang="en-US" sz="2000" dirty="0" smtClean="0"/>
              <a:t>ATMPs </a:t>
            </a:r>
            <a:r>
              <a:rPr lang="en-US" altLang="en-US" sz="2000" dirty="0"/>
              <a:t>(Advanced Therapy Medicinal Products)</a:t>
            </a:r>
          </a:p>
          <a:p>
            <a:pPr marL="1062038" lvl="1" indent="-342900" eaLnBrk="1" hangingPunct="1">
              <a:lnSpc>
                <a:spcPct val="100000"/>
              </a:lnSpc>
              <a:spcAft>
                <a:spcPts val="600"/>
              </a:spcAft>
              <a:buFont typeface="Arial" panose="020B0604020202020204" pitchFamily="34" charset="0"/>
              <a:buChar char="•"/>
              <a:defRPr/>
            </a:pPr>
            <a:r>
              <a:rPr lang="en-US" altLang="en-US" sz="2000" dirty="0"/>
              <a:t>5 </a:t>
            </a:r>
            <a:r>
              <a:rPr lang="en-US" altLang="en-US" sz="2000" dirty="0" smtClean="0"/>
              <a:t>are Anticancer drugs</a:t>
            </a:r>
            <a:endParaRPr lang="en-US" altLang="en-US" sz="2000" dirty="0"/>
          </a:p>
          <a:p>
            <a:pPr marL="342900" indent="-342900" eaLnBrk="1" hangingPunct="1">
              <a:lnSpc>
                <a:spcPct val="100000"/>
              </a:lnSpc>
              <a:spcAft>
                <a:spcPts val="600"/>
              </a:spcAft>
              <a:buFont typeface="Arial" panose="020B0604020202020204" pitchFamily="34" charset="0"/>
              <a:buChar char="•"/>
              <a:defRPr/>
            </a:pPr>
            <a:r>
              <a:rPr lang="en-US" altLang="en-US" dirty="0"/>
              <a:t>8 </a:t>
            </a:r>
            <a:r>
              <a:rPr lang="en-US" altLang="en-US" dirty="0" smtClean="0"/>
              <a:t>products selected </a:t>
            </a:r>
            <a:r>
              <a:rPr lang="en-US" altLang="en-US" dirty="0"/>
              <a:t>for Stage II (in-depth meetings</a:t>
            </a:r>
            <a:r>
              <a:rPr lang="en-US" altLang="en-US" dirty="0" smtClean="0"/>
              <a:t>)</a:t>
            </a:r>
            <a:endParaRPr lang="en-US" altLang="en-US" dirty="0"/>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15</a:t>
            </a:fld>
            <a:endParaRPr lang="en-GB" altLang="en-US">
              <a:solidFill>
                <a:srgbClr val="000000"/>
              </a:solidFill>
            </a:endParaRPr>
          </a:p>
        </p:txBody>
      </p:sp>
      <p:sp>
        <p:nvSpPr>
          <p:cNvPr id="5" name="Title 1"/>
          <p:cNvSpPr txBox="1">
            <a:spLocks/>
          </p:cNvSpPr>
          <p:nvPr/>
        </p:nvSpPr>
        <p:spPr bwMode="auto">
          <a:xfrm>
            <a:off x="363859" y="5214391"/>
            <a:ext cx="84566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ts val="3600"/>
              </a:lnSpc>
              <a:spcBef>
                <a:spcPct val="0"/>
              </a:spcBef>
              <a:spcAft>
                <a:spcPct val="0"/>
              </a:spcAft>
              <a:defRPr sz="2800">
                <a:solidFill>
                  <a:schemeClr val="tx2"/>
                </a:solidFill>
                <a:latin typeface="+mj-lt"/>
                <a:ea typeface="+mj-ea"/>
                <a:cs typeface="+mj-cs"/>
              </a:defRPr>
            </a:lvl1pPr>
            <a:lvl2pPr algn="l" rtl="0" eaLnBrk="0" fontAlgn="base" hangingPunct="0">
              <a:lnSpc>
                <a:spcPts val="3600"/>
              </a:lnSpc>
              <a:spcBef>
                <a:spcPct val="0"/>
              </a:spcBef>
              <a:spcAft>
                <a:spcPct val="0"/>
              </a:spcAft>
              <a:defRPr sz="2800">
                <a:solidFill>
                  <a:schemeClr val="tx2"/>
                </a:solidFill>
                <a:latin typeface="Verdana" pitchFamily="34" charset="0"/>
                <a:cs typeface="Arial" charset="0"/>
              </a:defRPr>
            </a:lvl2pPr>
            <a:lvl3pPr algn="l" rtl="0" eaLnBrk="0" fontAlgn="base" hangingPunct="0">
              <a:lnSpc>
                <a:spcPts val="3600"/>
              </a:lnSpc>
              <a:spcBef>
                <a:spcPct val="0"/>
              </a:spcBef>
              <a:spcAft>
                <a:spcPct val="0"/>
              </a:spcAft>
              <a:defRPr sz="2800">
                <a:solidFill>
                  <a:schemeClr val="tx2"/>
                </a:solidFill>
                <a:latin typeface="Verdana" pitchFamily="34" charset="0"/>
                <a:cs typeface="Arial" charset="0"/>
              </a:defRPr>
            </a:lvl3pPr>
            <a:lvl4pPr algn="l" rtl="0" eaLnBrk="0" fontAlgn="base" hangingPunct="0">
              <a:lnSpc>
                <a:spcPts val="3600"/>
              </a:lnSpc>
              <a:spcBef>
                <a:spcPct val="0"/>
              </a:spcBef>
              <a:spcAft>
                <a:spcPct val="0"/>
              </a:spcAft>
              <a:defRPr sz="2800">
                <a:solidFill>
                  <a:schemeClr val="tx2"/>
                </a:solidFill>
                <a:latin typeface="Verdana" pitchFamily="34" charset="0"/>
                <a:cs typeface="Arial" charset="0"/>
              </a:defRPr>
            </a:lvl4pPr>
            <a:lvl5pPr algn="l" rtl="0" eaLnBrk="0" fontAlgn="base" hangingPunct="0">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pPr algn="ctr"/>
            <a:r>
              <a:rPr lang="en-GB" kern="0" dirty="0">
                <a:solidFill>
                  <a:srgbClr val="003399"/>
                </a:solidFill>
              </a:rPr>
              <a:t>Have we achieved the hoped-for </a:t>
            </a:r>
            <a:endParaRPr lang="en-GB" kern="0" dirty="0" smtClean="0">
              <a:solidFill>
                <a:srgbClr val="003399"/>
              </a:solidFill>
            </a:endParaRPr>
          </a:p>
          <a:p>
            <a:pPr algn="ctr"/>
            <a:r>
              <a:rPr lang="en-GB" kern="0" dirty="0" smtClean="0">
                <a:solidFill>
                  <a:srgbClr val="003399"/>
                </a:solidFill>
              </a:rPr>
              <a:t>level </a:t>
            </a:r>
            <a:r>
              <a:rPr lang="en-GB" kern="0" dirty="0">
                <a:solidFill>
                  <a:srgbClr val="003399"/>
                </a:solidFill>
              </a:rPr>
              <a:t>of creativity?</a:t>
            </a:r>
          </a:p>
        </p:txBody>
      </p:sp>
    </p:spTree>
    <p:extLst>
      <p:ext uri="{BB962C8B-B14F-4D97-AF65-F5344CB8AC3E}">
        <p14:creationId xmlns:p14="http://schemas.microsoft.com/office/powerpoint/2010/main" val="1196219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adaptive creativity</a:t>
            </a:r>
            <a:r>
              <a:rPr lang="en-GB" dirty="0" smtClean="0"/>
              <a:t>? 1/2</a:t>
            </a:r>
            <a:endParaRPr lang="en-GB" dirty="0"/>
          </a:p>
        </p:txBody>
      </p:sp>
      <p:sp>
        <p:nvSpPr>
          <p:cNvPr id="3" name="Content Placeholder 2"/>
          <p:cNvSpPr>
            <a:spLocks noGrp="1"/>
          </p:cNvSpPr>
          <p:nvPr>
            <p:ph idx="1"/>
          </p:nvPr>
        </p:nvSpPr>
        <p:spPr>
          <a:xfrm>
            <a:off x="358775" y="2159001"/>
            <a:ext cx="8456613" cy="3502248"/>
          </a:xfrm>
        </p:spPr>
        <p:txBody>
          <a:bodyPr/>
          <a:lstStyle/>
          <a:p>
            <a:pPr>
              <a:lnSpc>
                <a:spcPct val="100000"/>
              </a:lnSpc>
              <a:spcAft>
                <a:spcPts val="0"/>
              </a:spcAft>
            </a:pPr>
            <a:r>
              <a:rPr lang="en-GB" b="1" dirty="0"/>
              <a:t>Traditional:</a:t>
            </a:r>
          </a:p>
          <a:p>
            <a:pPr>
              <a:lnSpc>
                <a:spcPct val="100000"/>
              </a:lnSpc>
              <a:spcAft>
                <a:spcPts val="0"/>
              </a:spcAft>
              <a:tabLst>
                <a:tab pos="2152650" algn="l"/>
                <a:tab pos="4305300" algn="l"/>
                <a:tab pos="6457950" algn="l"/>
              </a:tabLst>
            </a:pPr>
            <a:r>
              <a:rPr lang="en-GB" dirty="0"/>
              <a:t>Phase </a:t>
            </a:r>
            <a:r>
              <a:rPr lang="en-GB" dirty="0" smtClean="0"/>
              <a:t>I	</a:t>
            </a:r>
            <a:r>
              <a:rPr lang="en-GB" dirty="0" smtClean="0">
                <a:sym typeface="Wingdings" panose="05000000000000000000" pitchFamily="2" charset="2"/>
              </a:rPr>
              <a:t>Phase II	Phase III	</a:t>
            </a:r>
            <a:r>
              <a:rPr lang="en-GB" sz="1800" dirty="0" smtClean="0">
                <a:sym typeface="Wingdings" panose="05000000000000000000" pitchFamily="2" charset="2"/>
              </a:rPr>
              <a:t>MA</a:t>
            </a:r>
            <a:endParaRPr lang="en-GB" sz="1800" dirty="0">
              <a:sym typeface="Wingdings" panose="05000000000000000000" pitchFamily="2" charset="2"/>
            </a:endParaRPr>
          </a:p>
          <a:p>
            <a:endParaRPr lang="en-GB" dirty="0" smtClean="0"/>
          </a:p>
          <a:p>
            <a:endParaRPr lang="en-GB" dirty="0"/>
          </a:p>
          <a:p>
            <a:pPr>
              <a:lnSpc>
                <a:spcPct val="100000"/>
              </a:lnSpc>
              <a:spcAft>
                <a:spcPts val="0"/>
              </a:spcAft>
            </a:pPr>
            <a:r>
              <a:rPr lang="en-GB" b="1" dirty="0">
                <a:sym typeface="Wingdings" panose="05000000000000000000" pitchFamily="2" charset="2"/>
              </a:rPr>
              <a:t>Adaptive:</a:t>
            </a:r>
            <a:endParaRPr lang="en-GB" dirty="0">
              <a:sym typeface="Wingdings" panose="05000000000000000000" pitchFamily="2" charset="2"/>
            </a:endParaRPr>
          </a:p>
          <a:p>
            <a:pPr>
              <a:lnSpc>
                <a:spcPct val="100000"/>
              </a:lnSpc>
              <a:spcAft>
                <a:spcPts val="0"/>
              </a:spcAft>
            </a:pPr>
            <a:endParaRPr lang="en-GB" dirty="0">
              <a:sym typeface="Wingdings" panose="05000000000000000000" pitchFamily="2" charset="2"/>
            </a:endParaRPr>
          </a:p>
          <a:p>
            <a:pPr>
              <a:lnSpc>
                <a:spcPct val="100000"/>
              </a:lnSpc>
              <a:spcAft>
                <a:spcPts val="0"/>
              </a:spcAft>
              <a:tabLst>
                <a:tab pos="2154238" algn="l"/>
                <a:tab pos="5562600" algn="l"/>
              </a:tabLst>
            </a:pPr>
            <a:r>
              <a:rPr lang="en-GB" dirty="0">
                <a:sym typeface="Wingdings" panose="05000000000000000000" pitchFamily="2" charset="2"/>
              </a:rPr>
              <a:t>	</a:t>
            </a:r>
            <a:r>
              <a:rPr lang="en-GB" dirty="0" smtClean="0">
                <a:sym typeface="Wingdings" panose="05000000000000000000" pitchFamily="2" charset="2"/>
              </a:rPr>
              <a:t> MA </a:t>
            </a:r>
            <a:r>
              <a:rPr lang="en-GB" dirty="0">
                <a:sym typeface="Wingdings" panose="05000000000000000000" pitchFamily="2" charset="2"/>
              </a:rPr>
              <a:t>(small population)	 </a:t>
            </a:r>
            <a:r>
              <a:rPr lang="en-GB" dirty="0" smtClean="0">
                <a:sym typeface="Wingdings" panose="05000000000000000000" pitchFamily="2" charset="2"/>
              </a:rPr>
              <a:t>RWD</a:t>
            </a:r>
            <a:endParaRPr lang="en-GB" sz="1800" dirty="0">
              <a:sym typeface="Wingdings" panose="05000000000000000000" pitchFamily="2" charset="2"/>
            </a:endParaRPr>
          </a:p>
          <a:p>
            <a:pPr>
              <a:lnSpc>
                <a:spcPct val="100000"/>
              </a:lnSpc>
              <a:spcAft>
                <a:spcPts val="0"/>
              </a:spcAft>
              <a:tabLst>
                <a:tab pos="2154238" algn="l"/>
                <a:tab pos="5562600" algn="l"/>
              </a:tabLst>
            </a:pPr>
            <a:r>
              <a:rPr lang="en-GB" dirty="0">
                <a:sym typeface="Wingdings" panose="05000000000000000000" pitchFamily="2" charset="2"/>
              </a:rPr>
              <a:t>Phase I/II</a:t>
            </a:r>
          </a:p>
          <a:p>
            <a:pPr>
              <a:lnSpc>
                <a:spcPct val="100000"/>
              </a:lnSpc>
              <a:spcAft>
                <a:spcPts val="0"/>
              </a:spcAft>
              <a:tabLst>
                <a:tab pos="2154238" algn="l"/>
                <a:tab pos="5562600" algn="l"/>
              </a:tabLst>
            </a:pPr>
            <a:r>
              <a:rPr lang="en-GB" dirty="0">
                <a:sym typeface="Wingdings" panose="05000000000000000000" pitchFamily="2" charset="2"/>
              </a:rPr>
              <a:t>	</a:t>
            </a:r>
            <a:r>
              <a:rPr lang="en-GB" dirty="0" smtClean="0">
                <a:sym typeface="Wingdings" panose="05000000000000000000" pitchFamily="2" charset="2"/>
              </a:rPr>
              <a:t> RCT         </a:t>
            </a:r>
            <a:r>
              <a:rPr lang="en-GB" dirty="0">
                <a:sym typeface="Wingdings" panose="05000000000000000000" pitchFamily="2" charset="2"/>
              </a:rPr>
              <a:t>MA (extended </a:t>
            </a:r>
            <a:r>
              <a:rPr lang="en-GB" dirty="0" smtClean="0">
                <a:sym typeface="Wingdings" panose="05000000000000000000" pitchFamily="2" charset="2"/>
              </a:rPr>
              <a:t>population)</a:t>
            </a:r>
            <a:endParaRPr lang="en-GB" sz="1800" dirty="0" smtClean="0"/>
          </a:p>
          <a:p>
            <a:pPr>
              <a:lnSpc>
                <a:spcPct val="100000"/>
              </a:lnSpc>
              <a:spcAft>
                <a:spcPts val="0"/>
              </a:spcAft>
              <a:tabLst>
                <a:tab pos="717550" algn="l"/>
                <a:tab pos="1435100" algn="l"/>
              </a:tabLst>
            </a:pPr>
            <a:r>
              <a:rPr lang="en-GB" sz="1600" dirty="0" smtClean="0"/>
              <a:t>	</a:t>
            </a:r>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16</a:t>
            </a:fld>
            <a:endParaRPr lang="en-GB" altLang="en-US">
              <a:solidFill>
                <a:srgbClr val="000000"/>
              </a:solidFill>
            </a:endParaRPr>
          </a:p>
        </p:txBody>
      </p:sp>
      <p:cxnSp>
        <p:nvCxnSpPr>
          <p:cNvPr id="6" name="Straight Connector 5"/>
          <p:cNvCxnSpPr/>
          <p:nvPr/>
        </p:nvCxnSpPr>
        <p:spPr bwMode="auto">
          <a:xfrm>
            <a:off x="1760513" y="4857096"/>
            <a:ext cx="720000" cy="288032"/>
          </a:xfrm>
          <a:prstGeom prst="line">
            <a:avLst/>
          </a:prstGeom>
          <a:solidFill>
            <a:schemeClr val="accent1"/>
          </a:solidFill>
          <a:ln w="25400" cap="flat" cmpd="sng" algn="ctr">
            <a:solidFill>
              <a:schemeClr val="tx1"/>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5400144" y="4562714"/>
            <a:ext cx="468000" cy="0"/>
          </a:xfrm>
          <a:prstGeom prst="line">
            <a:avLst/>
          </a:prstGeom>
          <a:solidFill>
            <a:schemeClr val="accent1"/>
          </a:solidFill>
          <a:ln w="25400" cap="flat" cmpd="sng" algn="ctr">
            <a:solidFill>
              <a:schemeClr val="tx1"/>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8"/>
          <p:cNvGrpSpPr/>
          <p:nvPr/>
        </p:nvGrpSpPr>
        <p:grpSpPr>
          <a:xfrm>
            <a:off x="3270384" y="5094329"/>
            <a:ext cx="468000" cy="163065"/>
            <a:chOff x="5412844" y="3882257"/>
            <a:chExt cx="468000" cy="163065"/>
          </a:xfrm>
        </p:grpSpPr>
        <p:sp>
          <p:nvSpPr>
            <p:cNvPr id="10" name="Isosceles Triangle 9"/>
            <p:cNvSpPr/>
            <p:nvPr/>
          </p:nvSpPr>
          <p:spPr bwMode="auto">
            <a:xfrm rot="16200000">
              <a:off x="5718176" y="3883449"/>
              <a:ext cx="163065" cy="160681"/>
            </a:xfrm>
            <a:prstGeom prst="triangle">
              <a:avLst/>
            </a:prstGeom>
            <a:solidFill>
              <a:schemeClr val="tx1"/>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a:lnSpc>
                  <a:spcPct val="120000"/>
                </a:lnSpc>
              </a:pPr>
              <a:endParaRPr lang="en-GB" sz="1600" smtClean="0">
                <a:solidFill>
                  <a:srgbClr val="000000"/>
                </a:solidFill>
                <a:latin typeface="Verdana" pitchFamily="34" charset="0"/>
                <a:ea typeface="+mn-ea"/>
              </a:endParaRPr>
            </a:p>
          </p:txBody>
        </p:sp>
        <p:cxnSp>
          <p:nvCxnSpPr>
            <p:cNvPr id="11" name="Straight Connector 10"/>
            <p:cNvCxnSpPr/>
            <p:nvPr/>
          </p:nvCxnSpPr>
          <p:spPr bwMode="auto">
            <a:xfrm>
              <a:off x="5412844" y="3964806"/>
              <a:ext cx="468000" cy="0"/>
            </a:xfrm>
            <a:prstGeom prst="line">
              <a:avLst/>
            </a:prstGeom>
            <a:solidFill>
              <a:schemeClr val="accent1"/>
            </a:solidFill>
            <a:ln w="25400" cap="flat" cmpd="sng" algn="ctr">
              <a:solidFill>
                <a:schemeClr val="tx1"/>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 name="Straight Connector 14"/>
          <p:cNvCxnSpPr/>
          <p:nvPr/>
        </p:nvCxnSpPr>
        <p:spPr bwMode="auto">
          <a:xfrm>
            <a:off x="1674615" y="2636912"/>
            <a:ext cx="468000" cy="0"/>
          </a:xfrm>
          <a:prstGeom prst="line">
            <a:avLst/>
          </a:prstGeom>
          <a:solidFill>
            <a:schemeClr val="accent1"/>
          </a:solidFill>
          <a:ln w="25400" cap="flat" cmpd="sng" algn="ctr">
            <a:solidFill>
              <a:schemeClr val="tx1"/>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3887976" y="2636912"/>
            <a:ext cx="468000" cy="0"/>
          </a:xfrm>
          <a:prstGeom prst="line">
            <a:avLst/>
          </a:prstGeom>
          <a:solidFill>
            <a:schemeClr val="accent1"/>
          </a:solidFill>
          <a:ln w="25400" cap="flat" cmpd="sng" algn="ctr">
            <a:solidFill>
              <a:schemeClr val="tx1"/>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oup 17"/>
          <p:cNvGrpSpPr/>
          <p:nvPr/>
        </p:nvGrpSpPr>
        <p:grpSpPr>
          <a:xfrm>
            <a:off x="6084168" y="2555379"/>
            <a:ext cx="468000" cy="163065"/>
            <a:chOff x="5412844" y="3882257"/>
            <a:chExt cx="468000" cy="163065"/>
          </a:xfrm>
        </p:grpSpPr>
        <p:sp>
          <p:nvSpPr>
            <p:cNvPr id="19" name="Isosceles Triangle 18"/>
            <p:cNvSpPr/>
            <p:nvPr/>
          </p:nvSpPr>
          <p:spPr bwMode="auto">
            <a:xfrm rot="16200000">
              <a:off x="5718176" y="3883449"/>
              <a:ext cx="163065" cy="160681"/>
            </a:xfrm>
            <a:prstGeom prst="triangle">
              <a:avLst/>
            </a:prstGeom>
            <a:solidFill>
              <a:schemeClr val="tx1"/>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a:lnSpc>
                  <a:spcPct val="120000"/>
                </a:lnSpc>
              </a:pPr>
              <a:endParaRPr lang="en-GB" sz="1600" smtClean="0">
                <a:solidFill>
                  <a:srgbClr val="000000"/>
                </a:solidFill>
                <a:latin typeface="Verdana" pitchFamily="34" charset="0"/>
                <a:ea typeface="+mn-ea"/>
              </a:endParaRPr>
            </a:p>
          </p:txBody>
        </p:sp>
        <p:cxnSp>
          <p:nvCxnSpPr>
            <p:cNvPr id="20" name="Straight Connector 19"/>
            <p:cNvCxnSpPr/>
            <p:nvPr/>
          </p:nvCxnSpPr>
          <p:spPr bwMode="auto">
            <a:xfrm>
              <a:off x="5412844" y="3964806"/>
              <a:ext cx="468000" cy="0"/>
            </a:xfrm>
            <a:prstGeom prst="line">
              <a:avLst/>
            </a:prstGeom>
            <a:solidFill>
              <a:schemeClr val="accent1"/>
            </a:solidFill>
            <a:ln w="25400" cap="flat" cmpd="sng" algn="ctr">
              <a:solidFill>
                <a:schemeClr val="tx1"/>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TextBox 20"/>
          <p:cNvSpPr txBox="1"/>
          <p:nvPr/>
        </p:nvSpPr>
        <p:spPr>
          <a:xfrm>
            <a:off x="6084168" y="6095037"/>
            <a:ext cx="3071290" cy="646331"/>
          </a:xfrm>
          <a:prstGeom prst="rect">
            <a:avLst/>
          </a:prstGeom>
          <a:noFill/>
        </p:spPr>
        <p:txBody>
          <a:bodyPr wrap="none" rtlCol="0">
            <a:spAutoFit/>
          </a:bodyPr>
          <a:lstStyle/>
          <a:p>
            <a:pPr>
              <a:spcAft>
                <a:spcPts val="0"/>
              </a:spcAft>
              <a:tabLst>
                <a:tab pos="717550" algn="l"/>
                <a:tab pos="1435100" algn="l"/>
              </a:tabLst>
            </a:pPr>
            <a:r>
              <a:rPr lang="en-GB" sz="1200" dirty="0">
                <a:solidFill>
                  <a:srgbClr val="000000"/>
                </a:solidFill>
                <a:latin typeface="Verdana" pitchFamily="34" charset="0"/>
                <a:ea typeface="+mn-ea"/>
              </a:rPr>
              <a:t>MA	</a:t>
            </a:r>
            <a:r>
              <a:rPr lang="en-GB" sz="1200" dirty="0">
                <a:solidFill>
                  <a:srgbClr val="000000"/>
                </a:solidFill>
                <a:latin typeface="Verdana" pitchFamily="34" charset="0"/>
                <a:ea typeface="+mn-ea"/>
                <a:sym typeface="Wingdings" panose="05000000000000000000" pitchFamily="2" charset="2"/>
              </a:rPr>
              <a:t>Marketing Authorisation</a:t>
            </a:r>
            <a:endParaRPr lang="en-GB" sz="1200" dirty="0">
              <a:solidFill>
                <a:srgbClr val="000000"/>
              </a:solidFill>
              <a:latin typeface="Verdana" pitchFamily="34" charset="0"/>
              <a:ea typeface="+mn-ea"/>
            </a:endParaRPr>
          </a:p>
          <a:p>
            <a:pPr>
              <a:spcAft>
                <a:spcPts val="0"/>
              </a:spcAft>
              <a:tabLst>
                <a:tab pos="717550" algn="l"/>
                <a:tab pos="1435100" algn="l"/>
              </a:tabLst>
            </a:pPr>
            <a:r>
              <a:rPr lang="en-GB" sz="1200" dirty="0" smtClean="0">
                <a:solidFill>
                  <a:srgbClr val="000000"/>
                </a:solidFill>
                <a:latin typeface="Verdana" pitchFamily="34" charset="0"/>
                <a:ea typeface="+mn-ea"/>
              </a:rPr>
              <a:t>RWD</a:t>
            </a:r>
            <a:r>
              <a:rPr lang="en-GB" sz="1200" dirty="0">
                <a:solidFill>
                  <a:srgbClr val="000000"/>
                </a:solidFill>
                <a:latin typeface="Verdana" pitchFamily="34" charset="0"/>
                <a:ea typeface="+mn-ea"/>
              </a:rPr>
              <a:t>	</a:t>
            </a:r>
            <a:r>
              <a:rPr lang="en-GB" sz="1200" dirty="0">
                <a:solidFill>
                  <a:srgbClr val="000000"/>
                </a:solidFill>
                <a:latin typeface="Verdana" pitchFamily="34" charset="0"/>
                <a:ea typeface="+mn-ea"/>
                <a:sym typeface="Wingdings" panose="05000000000000000000" pitchFamily="2" charset="2"/>
              </a:rPr>
              <a:t>Real World Data</a:t>
            </a:r>
            <a:endParaRPr lang="en-GB" sz="1200" dirty="0">
              <a:solidFill>
                <a:srgbClr val="000000"/>
              </a:solidFill>
              <a:latin typeface="Verdana" pitchFamily="34" charset="0"/>
              <a:ea typeface="+mn-ea"/>
            </a:endParaRPr>
          </a:p>
          <a:p>
            <a:pPr>
              <a:spcAft>
                <a:spcPts val="0"/>
              </a:spcAft>
              <a:tabLst>
                <a:tab pos="717550" algn="l"/>
                <a:tab pos="1435100" algn="l"/>
              </a:tabLst>
            </a:pPr>
            <a:r>
              <a:rPr lang="en-GB" sz="1200" dirty="0" smtClean="0">
                <a:solidFill>
                  <a:srgbClr val="000000"/>
                </a:solidFill>
                <a:latin typeface="Verdana" pitchFamily="34" charset="0"/>
                <a:ea typeface="+mn-ea"/>
              </a:rPr>
              <a:t>RCT</a:t>
            </a:r>
            <a:r>
              <a:rPr lang="en-GB" sz="1200" dirty="0">
                <a:solidFill>
                  <a:srgbClr val="000000"/>
                </a:solidFill>
                <a:latin typeface="Verdana" pitchFamily="34" charset="0"/>
                <a:ea typeface="+mn-ea"/>
              </a:rPr>
              <a:t>	</a:t>
            </a:r>
            <a:r>
              <a:rPr lang="en-GB" sz="1200" dirty="0">
                <a:solidFill>
                  <a:srgbClr val="000000"/>
                </a:solidFill>
                <a:latin typeface="Verdana" pitchFamily="34" charset="0"/>
                <a:ea typeface="+mn-ea"/>
                <a:sym typeface="Wingdings" panose="05000000000000000000" pitchFamily="2" charset="2"/>
              </a:rPr>
              <a:t>Randomised Controlled Trial</a:t>
            </a:r>
            <a:endParaRPr lang="en-GB" sz="1200" dirty="0">
              <a:solidFill>
                <a:srgbClr val="000000"/>
              </a:solidFill>
              <a:latin typeface="Verdana" pitchFamily="34" charset="0"/>
              <a:ea typeface="+mn-ea"/>
            </a:endParaRPr>
          </a:p>
        </p:txBody>
      </p:sp>
      <p:grpSp>
        <p:nvGrpSpPr>
          <p:cNvPr id="9" name="Group 24"/>
          <p:cNvGrpSpPr/>
          <p:nvPr/>
        </p:nvGrpSpPr>
        <p:grpSpPr>
          <a:xfrm rot="20381790">
            <a:off x="1721125" y="4644609"/>
            <a:ext cx="755237" cy="163065"/>
            <a:chOff x="2483768" y="3789040"/>
            <a:chExt cx="755237" cy="163065"/>
          </a:xfrm>
        </p:grpSpPr>
        <p:sp>
          <p:nvSpPr>
            <p:cNvPr id="23" name="Isosceles Triangle 22"/>
            <p:cNvSpPr/>
            <p:nvPr/>
          </p:nvSpPr>
          <p:spPr bwMode="auto">
            <a:xfrm rot="16200000">
              <a:off x="3077132" y="3790232"/>
              <a:ext cx="163065" cy="160681"/>
            </a:xfrm>
            <a:prstGeom prst="triangle">
              <a:avLst/>
            </a:prstGeom>
            <a:solidFill>
              <a:schemeClr val="tx1"/>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a:lnSpc>
                  <a:spcPct val="120000"/>
                </a:lnSpc>
              </a:pPr>
              <a:endParaRPr lang="en-GB" sz="1600" smtClean="0">
                <a:solidFill>
                  <a:srgbClr val="000000"/>
                </a:solidFill>
                <a:latin typeface="Verdana" pitchFamily="34" charset="0"/>
                <a:ea typeface="+mn-ea"/>
              </a:endParaRPr>
            </a:p>
          </p:txBody>
        </p:sp>
        <p:cxnSp>
          <p:nvCxnSpPr>
            <p:cNvPr id="24" name="Straight Connector 23"/>
            <p:cNvCxnSpPr/>
            <p:nvPr/>
          </p:nvCxnSpPr>
          <p:spPr bwMode="auto">
            <a:xfrm>
              <a:off x="2483768" y="3871589"/>
              <a:ext cx="720000" cy="0"/>
            </a:xfrm>
            <a:prstGeom prst="line">
              <a:avLst/>
            </a:prstGeom>
            <a:solidFill>
              <a:schemeClr val="accent1"/>
            </a:solidFill>
            <a:ln w="25400" cap="flat" cmpd="sng" algn="ctr">
              <a:solidFill>
                <a:schemeClr val="tx1"/>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353525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adaptive creativity</a:t>
            </a:r>
            <a:r>
              <a:rPr lang="en-GB" dirty="0" smtClean="0"/>
              <a:t>? 2/2</a:t>
            </a:r>
            <a:endParaRPr lang="en-GB" dirty="0"/>
          </a:p>
        </p:txBody>
      </p:sp>
      <p:sp>
        <p:nvSpPr>
          <p:cNvPr id="3" name="Content Placeholder 2"/>
          <p:cNvSpPr>
            <a:spLocks noGrp="1"/>
          </p:cNvSpPr>
          <p:nvPr>
            <p:ph idx="1"/>
          </p:nvPr>
        </p:nvSpPr>
        <p:spPr>
          <a:xfrm>
            <a:off x="358775" y="2159001"/>
            <a:ext cx="8456613" cy="549920"/>
          </a:xfrm>
        </p:spPr>
        <p:txBody>
          <a:bodyPr/>
          <a:lstStyle/>
          <a:p>
            <a:pPr>
              <a:lnSpc>
                <a:spcPct val="100000"/>
              </a:lnSpc>
              <a:spcAft>
                <a:spcPts val="0"/>
              </a:spcAft>
            </a:pPr>
            <a:r>
              <a:rPr lang="en-GB" b="1" dirty="0" smtClean="0">
                <a:sym typeface="Wingdings" panose="05000000000000000000" pitchFamily="2" charset="2"/>
              </a:rPr>
              <a:t>“Adaptive Creative”:</a:t>
            </a:r>
            <a:endParaRPr lang="en-GB" dirty="0">
              <a:sym typeface="Wingdings" panose="05000000000000000000" pitchFamily="2" charset="2"/>
            </a:endParaRPr>
          </a:p>
          <a:p>
            <a:pPr>
              <a:lnSpc>
                <a:spcPct val="100000"/>
              </a:lnSpc>
              <a:spcAft>
                <a:spcPts val="0"/>
              </a:spcAft>
            </a:pPr>
            <a:endParaRPr lang="en-GB" dirty="0">
              <a:sym typeface="Wingdings" panose="05000000000000000000" pitchFamily="2" charset="2"/>
            </a:endParaRPr>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17</a:t>
            </a:fld>
            <a:endParaRPr lang="en-GB" altLang="en-US">
              <a:solidFill>
                <a:srgbClr val="000000"/>
              </a:solidFill>
            </a:endParaRPr>
          </a:p>
        </p:txBody>
      </p:sp>
      <p:grpSp>
        <p:nvGrpSpPr>
          <p:cNvPr id="5" name="Group 8"/>
          <p:cNvGrpSpPr/>
          <p:nvPr/>
        </p:nvGrpSpPr>
        <p:grpSpPr>
          <a:xfrm>
            <a:off x="5940152" y="2734320"/>
            <a:ext cx="468000" cy="163065"/>
            <a:chOff x="5412844" y="3882257"/>
            <a:chExt cx="468000" cy="163065"/>
          </a:xfrm>
        </p:grpSpPr>
        <p:sp>
          <p:nvSpPr>
            <p:cNvPr id="10" name="Isosceles Triangle 9"/>
            <p:cNvSpPr/>
            <p:nvPr/>
          </p:nvSpPr>
          <p:spPr bwMode="auto">
            <a:xfrm rot="16200000">
              <a:off x="5718176" y="3883449"/>
              <a:ext cx="163065" cy="160681"/>
            </a:xfrm>
            <a:prstGeom prst="triangle">
              <a:avLst/>
            </a:prstGeom>
            <a:solidFill>
              <a:schemeClr val="tx1"/>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a:lnSpc>
                  <a:spcPct val="120000"/>
                </a:lnSpc>
              </a:pPr>
              <a:endParaRPr lang="en-GB" sz="1600" smtClean="0">
                <a:solidFill>
                  <a:srgbClr val="000000"/>
                </a:solidFill>
                <a:latin typeface="Verdana" pitchFamily="34" charset="0"/>
                <a:ea typeface="+mn-ea"/>
              </a:endParaRPr>
            </a:p>
          </p:txBody>
        </p:sp>
        <p:cxnSp>
          <p:nvCxnSpPr>
            <p:cNvPr id="11" name="Straight Connector 10"/>
            <p:cNvCxnSpPr/>
            <p:nvPr/>
          </p:nvCxnSpPr>
          <p:spPr bwMode="auto">
            <a:xfrm>
              <a:off x="5412844" y="3964806"/>
              <a:ext cx="468000" cy="0"/>
            </a:xfrm>
            <a:prstGeom prst="line">
              <a:avLst/>
            </a:prstGeom>
            <a:solidFill>
              <a:schemeClr val="accent1"/>
            </a:solidFill>
            <a:ln w="25400" cap="flat" cmpd="sng" algn="ctr">
              <a:solidFill>
                <a:schemeClr val="tx1"/>
              </a:solidFill>
              <a:prstDash val="solid"/>
              <a:round/>
              <a:headEnd type="none" w="med" len="me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Box 14"/>
          <p:cNvSpPr txBox="1"/>
          <p:nvPr/>
        </p:nvSpPr>
        <p:spPr>
          <a:xfrm>
            <a:off x="231030" y="3861048"/>
            <a:ext cx="1468672" cy="422488"/>
          </a:xfrm>
          <a:prstGeom prst="rect">
            <a:avLst/>
          </a:prstGeom>
          <a:noFill/>
        </p:spPr>
        <p:txBody>
          <a:bodyPr wrap="none" rtlCol="0">
            <a:spAutoFit/>
          </a:bodyPr>
          <a:lstStyle/>
          <a:p>
            <a:pPr algn="ctr">
              <a:lnSpc>
                <a:spcPct val="120000"/>
              </a:lnSpc>
            </a:pPr>
            <a:r>
              <a:rPr lang="en-GB" sz="2000" dirty="0" smtClean="0">
                <a:solidFill>
                  <a:srgbClr val="000000"/>
                </a:solidFill>
                <a:latin typeface="Verdana" pitchFamily="34" charset="0"/>
                <a:ea typeface="+mn-ea"/>
              </a:rPr>
              <a:t>Phase I/II</a:t>
            </a:r>
            <a:endParaRPr lang="en-GB" sz="2000" dirty="0">
              <a:solidFill>
                <a:srgbClr val="000000"/>
              </a:solidFill>
              <a:latin typeface="Verdana" pitchFamily="34" charset="0"/>
              <a:ea typeface="+mn-ea"/>
            </a:endParaRPr>
          </a:p>
        </p:txBody>
      </p:sp>
      <p:sp>
        <p:nvSpPr>
          <p:cNvPr id="16" name="TextBox 15"/>
          <p:cNvSpPr txBox="1"/>
          <p:nvPr/>
        </p:nvSpPr>
        <p:spPr>
          <a:xfrm>
            <a:off x="3306604" y="2564904"/>
            <a:ext cx="2404824" cy="461665"/>
          </a:xfrm>
          <a:prstGeom prst="rect">
            <a:avLst/>
          </a:prstGeom>
          <a:noFill/>
        </p:spPr>
        <p:txBody>
          <a:bodyPr wrap="none" rtlCol="0">
            <a:spAutoFit/>
          </a:bodyPr>
          <a:lstStyle/>
          <a:p>
            <a:pPr algn="ctr">
              <a:lnSpc>
                <a:spcPct val="120000"/>
              </a:lnSpc>
            </a:pPr>
            <a:r>
              <a:rPr lang="en-GB" sz="2000" dirty="0" smtClean="0">
                <a:solidFill>
                  <a:srgbClr val="000000"/>
                </a:solidFill>
                <a:latin typeface="Verdana" pitchFamily="34" charset="0"/>
                <a:ea typeface="+mn-ea"/>
              </a:rPr>
              <a:t>“Efficacy shown”</a:t>
            </a:r>
            <a:endParaRPr lang="en-GB" sz="2000" dirty="0">
              <a:solidFill>
                <a:srgbClr val="000000"/>
              </a:solidFill>
              <a:latin typeface="Verdana" pitchFamily="34" charset="0"/>
              <a:ea typeface="+mn-ea"/>
            </a:endParaRPr>
          </a:p>
        </p:txBody>
      </p:sp>
      <p:sp>
        <p:nvSpPr>
          <p:cNvPr id="17" name="TextBox 16"/>
          <p:cNvSpPr txBox="1"/>
          <p:nvPr/>
        </p:nvSpPr>
        <p:spPr>
          <a:xfrm>
            <a:off x="2051720" y="4149120"/>
            <a:ext cx="2160000" cy="360000"/>
          </a:xfrm>
          <a:prstGeom prst="rect">
            <a:avLst/>
          </a:prstGeom>
          <a:solidFill>
            <a:schemeClr val="tx2">
              <a:lumMod val="20000"/>
              <a:lumOff val="80000"/>
            </a:schemeClr>
          </a:solidFill>
        </p:spPr>
        <p:txBody>
          <a:bodyPr wrap="none" rtlCol="0">
            <a:spAutoFit/>
          </a:bodyPr>
          <a:lstStyle>
            <a:defPPr>
              <a:defRPr lang="en-GB"/>
            </a:defPPr>
            <a:lvl1pPr algn="l">
              <a:lnSpc>
                <a:spcPct val="100000"/>
              </a:lnSpc>
              <a:defRPr sz="1800"/>
            </a:lvl1pPr>
          </a:lstStyle>
          <a:p>
            <a:r>
              <a:rPr lang="en-GB" dirty="0">
                <a:solidFill>
                  <a:srgbClr val="000000"/>
                </a:solidFill>
                <a:latin typeface="Verdana" pitchFamily="34" charset="0"/>
                <a:ea typeface="+mn-ea"/>
              </a:rPr>
              <a:t>Success 30-80%</a:t>
            </a:r>
          </a:p>
        </p:txBody>
      </p:sp>
      <p:sp>
        <p:nvSpPr>
          <p:cNvPr id="18" name="TextBox 17"/>
          <p:cNvSpPr txBox="1"/>
          <p:nvPr/>
        </p:nvSpPr>
        <p:spPr>
          <a:xfrm>
            <a:off x="2058294" y="5407164"/>
            <a:ext cx="2016000" cy="360000"/>
          </a:xfrm>
          <a:prstGeom prst="rect">
            <a:avLst/>
          </a:prstGeom>
          <a:solidFill>
            <a:schemeClr val="tx2">
              <a:lumMod val="20000"/>
              <a:lumOff val="80000"/>
            </a:schemeClr>
          </a:solidFill>
        </p:spPr>
        <p:txBody>
          <a:bodyPr wrap="none" rtlCol="0">
            <a:spAutoFit/>
          </a:bodyPr>
          <a:lstStyle/>
          <a:p>
            <a:pPr>
              <a:lnSpc>
                <a:spcPct val="120000"/>
              </a:lnSpc>
            </a:pPr>
            <a:r>
              <a:rPr lang="en-GB" dirty="0">
                <a:solidFill>
                  <a:srgbClr val="000000"/>
                </a:solidFill>
                <a:latin typeface="Verdana" pitchFamily="34" charset="0"/>
                <a:ea typeface="+mn-ea"/>
              </a:rPr>
              <a:t>Success</a:t>
            </a:r>
            <a:r>
              <a:rPr lang="en-GB" dirty="0" smtClean="0">
                <a:solidFill>
                  <a:srgbClr val="000000"/>
                </a:solidFill>
                <a:latin typeface="Verdana" pitchFamily="34" charset="0"/>
                <a:ea typeface="+mn-ea"/>
              </a:rPr>
              <a:t> &lt;30%</a:t>
            </a:r>
            <a:endParaRPr lang="en-GB" dirty="0">
              <a:solidFill>
                <a:srgbClr val="000000"/>
              </a:solidFill>
              <a:latin typeface="Verdana" pitchFamily="34" charset="0"/>
              <a:ea typeface="+mn-ea"/>
            </a:endParaRPr>
          </a:p>
        </p:txBody>
      </p:sp>
      <p:sp>
        <p:nvSpPr>
          <p:cNvPr id="19" name="TextBox 18"/>
          <p:cNvSpPr txBox="1"/>
          <p:nvPr/>
        </p:nvSpPr>
        <p:spPr>
          <a:xfrm>
            <a:off x="6444208" y="2590304"/>
            <a:ext cx="792088" cy="461665"/>
          </a:xfrm>
          <a:prstGeom prst="rect">
            <a:avLst/>
          </a:prstGeom>
          <a:noFill/>
        </p:spPr>
        <p:txBody>
          <a:bodyPr wrap="square" rtlCol="0">
            <a:spAutoFit/>
          </a:bodyPr>
          <a:lstStyle/>
          <a:p>
            <a:pPr>
              <a:lnSpc>
                <a:spcPct val="120000"/>
              </a:lnSpc>
            </a:pPr>
            <a:r>
              <a:rPr lang="en-GB" sz="2000" dirty="0" smtClean="0">
                <a:solidFill>
                  <a:srgbClr val="000000"/>
                </a:solidFill>
                <a:latin typeface="Verdana" pitchFamily="34" charset="0"/>
                <a:ea typeface="+mn-ea"/>
              </a:rPr>
              <a:t>MA*</a:t>
            </a:r>
            <a:endParaRPr lang="en-GB" sz="1200" dirty="0">
              <a:solidFill>
                <a:srgbClr val="000000"/>
              </a:solidFill>
              <a:latin typeface="Verdana" pitchFamily="34" charset="0"/>
              <a:ea typeface="+mn-ea"/>
            </a:endParaRPr>
          </a:p>
        </p:txBody>
      </p:sp>
      <p:sp>
        <p:nvSpPr>
          <p:cNvPr id="21" name="Rectangle 20"/>
          <p:cNvSpPr/>
          <p:nvPr/>
        </p:nvSpPr>
        <p:spPr>
          <a:xfrm>
            <a:off x="1187624" y="6353570"/>
            <a:ext cx="3265959" cy="387798"/>
          </a:xfrm>
          <a:prstGeom prst="rect">
            <a:avLst/>
          </a:prstGeom>
        </p:spPr>
        <p:txBody>
          <a:bodyPr wrap="none">
            <a:spAutoFit/>
          </a:bodyPr>
          <a:lstStyle/>
          <a:p>
            <a:pPr>
              <a:lnSpc>
                <a:spcPct val="120000"/>
              </a:lnSpc>
            </a:pPr>
            <a:r>
              <a:rPr lang="en-GB" sz="1600" dirty="0" smtClean="0">
                <a:solidFill>
                  <a:srgbClr val="000000"/>
                </a:solidFill>
                <a:latin typeface="Verdana" pitchFamily="34" charset="0"/>
                <a:ea typeface="+mn-ea"/>
              </a:rPr>
              <a:t>* Provided </a:t>
            </a:r>
            <a:r>
              <a:rPr lang="en-GB" sz="1600" dirty="0">
                <a:solidFill>
                  <a:srgbClr val="000000"/>
                </a:solidFill>
                <a:latin typeface="Verdana" pitchFamily="34" charset="0"/>
                <a:ea typeface="+mn-ea"/>
              </a:rPr>
              <a:t>acceptable </a:t>
            </a:r>
            <a:r>
              <a:rPr lang="en-GB" sz="1600" dirty="0" smtClean="0">
                <a:solidFill>
                  <a:srgbClr val="000000"/>
                </a:solidFill>
                <a:latin typeface="Verdana" pitchFamily="34" charset="0"/>
                <a:ea typeface="+mn-ea"/>
              </a:rPr>
              <a:t>toxicity</a:t>
            </a:r>
            <a:endParaRPr lang="en-GB" sz="1600" dirty="0">
              <a:solidFill>
                <a:srgbClr val="000000"/>
              </a:solidFill>
              <a:latin typeface="Verdana" pitchFamily="34" charset="0"/>
              <a:ea typeface="+mn-ea"/>
            </a:endParaRPr>
          </a:p>
        </p:txBody>
      </p:sp>
      <p:cxnSp>
        <p:nvCxnSpPr>
          <p:cNvPr id="22" name="Straight Connector 21"/>
          <p:cNvCxnSpPr/>
          <p:nvPr/>
        </p:nvCxnSpPr>
        <p:spPr bwMode="auto">
          <a:xfrm>
            <a:off x="7164288" y="2821186"/>
            <a:ext cx="468000" cy="0"/>
          </a:xfrm>
          <a:prstGeom prst="line">
            <a:avLst/>
          </a:prstGeom>
          <a:solidFill>
            <a:schemeClr val="accent1"/>
          </a:solidFill>
          <a:ln w="25400" cap="flat" cmpd="sng" algn="ctr">
            <a:solidFill>
              <a:schemeClr val="tx1"/>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668344" y="2590304"/>
            <a:ext cx="1080120" cy="461665"/>
          </a:xfrm>
          <a:prstGeom prst="rect">
            <a:avLst/>
          </a:prstGeom>
          <a:noFill/>
        </p:spPr>
        <p:txBody>
          <a:bodyPr wrap="square" rtlCol="0">
            <a:spAutoFit/>
          </a:bodyPr>
          <a:lstStyle/>
          <a:p>
            <a:pPr>
              <a:lnSpc>
                <a:spcPct val="120000"/>
              </a:lnSpc>
            </a:pPr>
            <a:r>
              <a:rPr lang="en-GB" sz="2000" dirty="0" smtClean="0">
                <a:solidFill>
                  <a:srgbClr val="000000"/>
                </a:solidFill>
                <a:latin typeface="Verdana" pitchFamily="34" charset="0"/>
                <a:ea typeface="+mn-ea"/>
              </a:rPr>
              <a:t>RWD</a:t>
            </a:r>
            <a:endParaRPr lang="en-GB" sz="1200" dirty="0">
              <a:solidFill>
                <a:srgbClr val="000000"/>
              </a:solidFill>
              <a:latin typeface="Verdana" pitchFamily="34" charset="0"/>
              <a:ea typeface="+mn-ea"/>
            </a:endParaRPr>
          </a:p>
        </p:txBody>
      </p:sp>
      <p:cxnSp>
        <p:nvCxnSpPr>
          <p:cNvPr id="27" name="Straight Arrow Connector 26"/>
          <p:cNvCxnSpPr/>
          <p:nvPr/>
        </p:nvCxnSpPr>
        <p:spPr bwMode="auto">
          <a:xfrm>
            <a:off x="1691680" y="4081852"/>
            <a:ext cx="252000" cy="0"/>
          </a:xfrm>
          <a:prstGeom prst="straightConnector1">
            <a:avLst/>
          </a:prstGeom>
          <a:solidFill>
            <a:schemeClr val="accent1"/>
          </a:solidFill>
          <a:ln w="34925" cap="flat" cmpd="sng" algn="ctr">
            <a:solidFill>
              <a:schemeClr val="tx1"/>
            </a:solidFill>
            <a:prstDash val="solid"/>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2051944" y="2924944"/>
            <a:ext cx="2016000" cy="360000"/>
          </a:xfrm>
          <a:prstGeom prst="rect">
            <a:avLst/>
          </a:prstGeom>
          <a:solidFill>
            <a:schemeClr val="tx2">
              <a:lumMod val="20000"/>
              <a:lumOff val="80000"/>
            </a:schemeClr>
          </a:solidFill>
        </p:spPr>
        <p:txBody>
          <a:bodyPr wrap="none" rtlCol="0">
            <a:spAutoFit/>
          </a:bodyPr>
          <a:lstStyle/>
          <a:p>
            <a:r>
              <a:rPr lang="en-GB" dirty="0" smtClean="0">
                <a:solidFill>
                  <a:srgbClr val="000000"/>
                </a:solidFill>
                <a:latin typeface="Verdana" pitchFamily="34" charset="0"/>
                <a:ea typeface="+mn-ea"/>
              </a:rPr>
              <a:t>Success &gt; 80%</a:t>
            </a:r>
            <a:endParaRPr lang="en-GB" dirty="0">
              <a:solidFill>
                <a:srgbClr val="000000"/>
              </a:solidFill>
              <a:latin typeface="Verdana" pitchFamily="34" charset="0"/>
              <a:ea typeface="+mn-ea"/>
            </a:endParaRPr>
          </a:p>
        </p:txBody>
      </p:sp>
      <p:cxnSp>
        <p:nvCxnSpPr>
          <p:cNvPr id="33" name="Straight Arrow Connector 32"/>
          <p:cNvCxnSpPr/>
          <p:nvPr/>
        </p:nvCxnSpPr>
        <p:spPr bwMode="auto">
          <a:xfrm>
            <a:off x="1979712" y="4081835"/>
            <a:ext cx="28800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4860032" y="3831431"/>
            <a:ext cx="1080120" cy="422488"/>
          </a:xfrm>
          <a:prstGeom prst="rect">
            <a:avLst/>
          </a:prstGeom>
          <a:noFill/>
        </p:spPr>
        <p:txBody>
          <a:bodyPr wrap="square" rtlCol="0">
            <a:spAutoFit/>
          </a:bodyPr>
          <a:lstStyle/>
          <a:p>
            <a:pPr>
              <a:lnSpc>
                <a:spcPct val="120000"/>
              </a:lnSpc>
            </a:pPr>
            <a:r>
              <a:rPr lang="en-GB" sz="2000" dirty="0" smtClean="0">
                <a:solidFill>
                  <a:srgbClr val="000000"/>
                </a:solidFill>
                <a:latin typeface="Verdana" pitchFamily="34" charset="0"/>
                <a:ea typeface="+mn-ea"/>
              </a:rPr>
              <a:t>RCT</a:t>
            </a:r>
            <a:endParaRPr lang="en-GB" sz="1200" dirty="0">
              <a:solidFill>
                <a:srgbClr val="000000"/>
              </a:solidFill>
              <a:latin typeface="Verdana" pitchFamily="34" charset="0"/>
              <a:ea typeface="+mn-ea"/>
            </a:endParaRPr>
          </a:p>
        </p:txBody>
      </p:sp>
      <p:sp>
        <p:nvSpPr>
          <p:cNvPr id="47" name="TextBox 46"/>
          <p:cNvSpPr txBox="1"/>
          <p:nvPr/>
        </p:nvSpPr>
        <p:spPr>
          <a:xfrm>
            <a:off x="4860032" y="5051276"/>
            <a:ext cx="1080120" cy="422488"/>
          </a:xfrm>
          <a:prstGeom prst="rect">
            <a:avLst/>
          </a:prstGeom>
          <a:noFill/>
        </p:spPr>
        <p:txBody>
          <a:bodyPr wrap="square" rtlCol="0">
            <a:spAutoFit/>
          </a:bodyPr>
          <a:lstStyle/>
          <a:p>
            <a:pPr>
              <a:lnSpc>
                <a:spcPct val="120000"/>
              </a:lnSpc>
            </a:pPr>
            <a:r>
              <a:rPr lang="en-GB" sz="2000" dirty="0" smtClean="0">
                <a:solidFill>
                  <a:srgbClr val="000000"/>
                </a:solidFill>
                <a:latin typeface="Verdana" pitchFamily="34" charset="0"/>
                <a:ea typeface="+mn-ea"/>
              </a:rPr>
              <a:t>No-go</a:t>
            </a:r>
            <a:endParaRPr lang="en-GB" sz="1200" dirty="0">
              <a:solidFill>
                <a:srgbClr val="000000"/>
              </a:solidFill>
              <a:latin typeface="Verdana" pitchFamily="34" charset="0"/>
              <a:ea typeface="+mn-ea"/>
            </a:endParaRPr>
          </a:p>
        </p:txBody>
      </p:sp>
      <p:cxnSp>
        <p:nvCxnSpPr>
          <p:cNvPr id="52" name="Elbow Connector 51"/>
          <p:cNvCxnSpPr/>
          <p:nvPr/>
        </p:nvCxnSpPr>
        <p:spPr bwMode="auto">
          <a:xfrm flipV="1">
            <a:off x="1801788" y="2821185"/>
            <a:ext cx="1692000" cy="1260000"/>
          </a:xfrm>
          <a:prstGeom prst="bentConnector3">
            <a:avLst>
              <a:gd name="adj1" fmla="val 8397"/>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Elbow Connector 60"/>
          <p:cNvCxnSpPr/>
          <p:nvPr/>
        </p:nvCxnSpPr>
        <p:spPr bwMode="auto">
          <a:xfrm>
            <a:off x="1763688" y="4081834"/>
            <a:ext cx="3096024" cy="1224000"/>
          </a:xfrm>
          <a:prstGeom prst="bentConnector3">
            <a:avLst>
              <a:gd name="adj1" fmla="val 5698"/>
            </a:avLst>
          </a:prstGeom>
          <a:solidFill>
            <a:schemeClr val="accent1"/>
          </a:solidFill>
          <a:ln w="2857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Isosceles Triangle 77"/>
          <p:cNvSpPr/>
          <p:nvPr/>
        </p:nvSpPr>
        <p:spPr bwMode="auto">
          <a:xfrm rot="16200000">
            <a:off x="4698159" y="5224043"/>
            <a:ext cx="163065" cy="160681"/>
          </a:xfrm>
          <a:prstGeom prst="triangle">
            <a:avLst/>
          </a:prstGeom>
          <a:solidFill>
            <a:schemeClr val="tx1"/>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a:lnSpc>
                <a:spcPct val="120000"/>
              </a:lnSpc>
            </a:pPr>
            <a:endParaRPr lang="en-GB" sz="1600" smtClean="0">
              <a:solidFill>
                <a:srgbClr val="000000"/>
              </a:solidFill>
              <a:latin typeface="Verdana" pitchFamily="34" charset="0"/>
              <a:ea typeface="+mn-ea"/>
            </a:endParaRPr>
          </a:p>
        </p:txBody>
      </p:sp>
      <p:sp>
        <p:nvSpPr>
          <p:cNvPr id="80" name="TextBox 79"/>
          <p:cNvSpPr txBox="1"/>
          <p:nvPr/>
        </p:nvSpPr>
        <p:spPr>
          <a:xfrm>
            <a:off x="6084168" y="6095037"/>
            <a:ext cx="3071290" cy="646331"/>
          </a:xfrm>
          <a:prstGeom prst="rect">
            <a:avLst/>
          </a:prstGeom>
          <a:noFill/>
        </p:spPr>
        <p:txBody>
          <a:bodyPr wrap="none" rtlCol="0">
            <a:spAutoFit/>
          </a:bodyPr>
          <a:lstStyle/>
          <a:p>
            <a:pPr>
              <a:spcAft>
                <a:spcPts val="0"/>
              </a:spcAft>
              <a:tabLst>
                <a:tab pos="717550" algn="l"/>
                <a:tab pos="1435100" algn="l"/>
              </a:tabLst>
            </a:pPr>
            <a:r>
              <a:rPr lang="en-GB" sz="1200" dirty="0">
                <a:solidFill>
                  <a:srgbClr val="000000"/>
                </a:solidFill>
                <a:latin typeface="Verdana" pitchFamily="34" charset="0"/>
                <a:ea typeface="+mn-ea"/>
              </a:rPr>
              <a:t>MA	</a:t>
            </a:r>
            <a:r>
              <a:rPr lang="en-GB" sz="1200" dirty="0">
                <a:solidFill>
                  <a:srgbClr val="000000"/>
                </a:solidFill>
                <a:latin typeface="Verdana" pitchFamily="34" charset="0"/>
                <a:ea typeface="+mn-ea"/>
                <a:sym typeface="Wingdings" panose="05000000000000000000" pitchFamily="2" charset="2"/>
              </a:rPr>
              <a:t>Marketing Authorisation</a:t>
            </a:r>
            <a:endParaRPr lang="en-GB" sz="1200" dirty="0">
              <a:solidFill>
                <a:srgbClr val="000000"/>
              </a:solidFill>
              <a:latin typeface="Verdana" pitchFamily="34" charset="0"/>
              <a:ea typeface="+mn-ea"/>
            </a:endParaRPr>
          </a:p>
          <a:p>
            <a:pPr>
              <a:spcAft>
                <a:spcPts val="0"/>
              </a:spcAft>
              <a:tabLst>
                <a:tab pos="717550" algn="l"/>
                <a:tab pos="1435100" algn="l"/>
              </a:tabLst>
            </a:pPr>
            <a:r>
              <a:rPr lang="en-GB" sz="1200" dirty="0" smtClean="0">
                <a:solidFill>
                  <a:srgbClr val="000000"/>
                </a:solidFill>
                <a:latin typeface="Verdana" pitchFamily="34" charset="0"/>
                <a:ea typeface="+mn-ea"/>
              </a:rPr>
              <a:t>RWD</a:t>
            </a:r>
            <a:r>
              <a:rPr lang="en-GB" sz="1200" dirty="0">
                <a:solidFill>
                  <a:srgbClr val="000000"/>
                </a:solidFill>
                <a:latin typeface="Verdana" pitchFamily="34" charset="0"/>
                <a:ea typeface="+mn-ea"/>
              </a:rPr>
              <a:t>	</a:t>
            </a:r>
            <a:r>
              <a:rPr lang="en-GB" sz="1200" dirty="0">
                <a:solidFill>
                  <a:srgbClr val="000000"/>
                </a:solidFill>
                <a:latin typeface="Verdana" pitchFamily="34" charset="0"/>
                <a:ea typeface="+mn-ea"/>
                <a:sym typeface="Wingdings" panose="05000000000000000000" pitchFamily="2" charset="2"/>
              </a:rPr>
              <a:t>Real World Data</a:t>
            </a:r>
            <a:endParaRPr lang="en-GB" sz="1200" dirty="0">
              <a:solidFill>
                <a:srgbClr val="000000"/>
              </a:solidFill>
              <a:latin typeface="Verdana" pitchFamily="34" charset="0"/>
              <a:ea typeface="+mn-ea"/>
            </a:endParaRPr>
          </a:p>
          <a:p>
            <a:pPr>
              <a:spcAft>
                <a:spcPts val="0"/>
              </a:spcAft>
              <a:tabLst>
                <a:tab pos="717550" algn="l"/>
                <a:tab pos="1435100" algn="l"/>
              </a:tabLst>
            </a:pPr>
            <a:r>
              <a:rPr lang="en-GB" sz="1200" dirty="0" smtClean="0">
                <a:solidFill>
                  <a:srgbClr val="000000"/>
                </a:solidFill>
                <a:latin typeface="Verdana" pitchFamily="34" charset="0"/>
                <a:ea typeface="+mn-ea"/>
              </a:rPr>
              <a:t>RCT</a:t>
            </a:r>
            <a:r>
              <a:rPr lang="en-GB" sz="1200" dirty="0">
                <a:solidFill>
                  <a:srgbClr val="000000"/>
                </a:solidFill>
                <a:latin typeface="Verdana" pitchFamily="34" charset="0"/>
                <a:ea typeface="+mn-ea"/>
              </a:rPr>
              <a:t>	</a:t>
            </a:r>
            <a:r>
              <a:rPr lang="en-GB" sz="1200" dirty="0">
                <a:solidFill>
                  <a:srgbClr val="000000"/>
                </a:solidFill>
                <a:latin typeface="Verdana" pitchFamily="34" charset="0"/>
                <a:ea typeface="+mn-ea"/>
                <a:sym typeface="Wingdings" panose="05000000000000000000" pitchFamily="2" charset="2"/>
              </a:rPr>
              <a:t>Randomised Controlled Trial</a:t>
            </a:r>
            <a:endParaRPr lang="en-GB" sz="1200" dirty="0">
              <a:solidFill>
                <a:srgbClr val="000000"/>
              </a:solidFill>
              <a:latin typeface="Verdana" pitchFamily="34" charset="0"/>
              <a:ea typeface="+mn-ea"/>
            </a:endParaRPr>
          </a:p>
        </p:txBody>
      </p:sp>
      <p:cxnSp>
        <p:nvCxnSpPr>
          <p:cNvPr id="25" name="Straight Arrow Connector 24"/>
          <p:cNvCxnSpPr/>
          <p:nvPr/>
        </p:nvCxnSpPr>
        <p:spPr bwMode="auto">
          <a:xfrm>
            <a:off x="5976316" y="4081185"/>
            <a:ext cx="611908" cy="667"/>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13"/>
          <p:cNvGrpSpPr/>
          <p:nvPr/>
        </p:nvGrpSpPr>
        <p:grpSpPr>
          <a:xfrm>
            <a:off x="5652120" y="2761313"/>
            <a:ext cx="340816" cy="108000"/>
            <a:chOff x="5354211" y="3119828"/>
            <a:chExt cx="340816" cy="108000"/>
          </a:xfrm>
        </p:grpSpPr>
        <p:cxnSp>
          <p:nvCxnSpPr>
            <p:cNvPr id="32" name="Straight Arrow Connector 31"/>
            <p:cNvCxnSpPr/>
            <p:nvPr/>
          </p:nvCxnSpPr>
          <p:spPr bwMode="auto">
            <a:xfrm>
              <a:off x="5354211" y="3178291"/>
              <a:ext cx="252000" cy="667"/>
            </a:xfrm>
            <a:prstGeom prst="straightConnector1">
              <a:avLst/>
            </a:prstGeom>
            <a:solidFill>
              <a:schemeClr val="accent1"/>
            </a:solidFill>
            <a:ln w="2857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5587027" y="3119828"/>
              <a:ext cx="108000" cy="108000"/>
            </a:xfrm>
            <a:prstGeom prst="rect">
              <a:avLst/>
            </a:prstGeom>
            <a:solidFill>
              <a:schemeClr val="tx1"/>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a:lnSpc>
                  <a:spcPct val="120000"/>
                </a:lnSpc>
              </a:pPr>
              <a:endParaRPr lang="en-GB" sz="1600" smtClean="0">
                <a:solidFill>
                  <a:srgbClr val="000000"/>
                </a:solidFill>
                <a:latin typeface="Verdana" pitchFamily="34" charset="0"/>
                <a:ea typeface="+mn-ea"/>
              </a:endParaRPr>
            </a:p>
          </p:txBody>
        </p:sp>
      </p:grpSp>
      <p:grpSp>
        <p:nvGrpSpPr>
          <p:cNvPr id="7" name="Group 35"/>
          <p:cNvGrpSpPr/>
          <p:nvPr/>
        </p:nvGrpSpPr>
        <p:grpSpPr>
          <a:xfrm>
            <a:off x="5658470" y="4016702"/>
            <a:ext cx="340816" cy="108000"/>
            <a:chOff x="5354211" y="3119828"/>
            <a:chExt cx="340816" cy="108000"/>
          </a:xfrm>
        </p:grpSpPr>
        <p:cxnSp>
          <p:nvCxnSpPr>
            <p:cNvPr id="37" name="Straight Arrow Connector 36"/>
            <p:cNvCxnSpPr/>
            <p:nvPr/>
          </p:nvCxnSpPr>
          <p:spPr bwMode="auto">
            <a:xfrm>
              <a:off x="5354211" y="3178291"/>
              <a:ext cx="252000" cy="667"/>
            </a:xfrm>
            <a:prstGeom prst="straightConnector1">
              <a:avLst/>
            </a:prstGeom>
            <a:solidFill>
              <a:schemeClr val="accent1"/>
            </a:solidFill>
            <a:ln w="2857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37"/>
            <p:cNvSpPr/>
            <p:nvPr/>
          </p:nvSpPr>
          <p:spPr bwMode="auto">
            <a:xfrm>
              <a:off x="5587027" y="3119828"/>
              <a:ext cx="108000" cy="108000"/>
            </a:xfrm>
            <a:prstGeom prst="rect">
              <a:avLst/>
            </a:prstGeom>
            <a:solidFill>
              <a:schemeClr val="tx1"/>
            </a:solidFill>
            <a:ln w="9525" cap="flat" cmpd="sng" algn="ctr">
              <a:solidFill>
                <a:schemeClr val="tx1"/>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a:lnSpc>
                  <a:spcPct val="120000"/>
                </a:lnSpc>
              </a:pPr>
              <a:endParaRPr lang="en-GB" sz="1600" smtClean="0">
                <a:solidFill>
                  <a:srgbClr val="000000"/>
                </a:solidFill>
                <a:latin typeface="Verdana" pitchFamily="34" charset="0"/>
                <a:ea typeface="+mn-ea"/>
              </a:endParaRPr>
            </a:p>
          </p:txBody>
        </p:sp>
      </p:grpSp>
      <p:cxnSp>
        <p:nvCxnSpPr>
          <p:cNvPr id="31" name="Elbow Connector 30"/>
          <p:cNvCxnSpPr>
            <a:stCxn id="12" idx="2"/>
          </p:cNvCxnSpPr>
          <p:nvPr/>
        </p:nvCxnSpPr>
        <p:spPr bwMode="auto">
          <a:xfrm rot="16200000" flipH="1">
            <a:off x="5893303" y="2914945"/>
            <a:ext cx="559687" cy="468421"/>
          </a:xfrm>
          <a:prstGeom prst="bentConnector3">
            <a:avLst>
              <a:gd name="adj1" fmla="val 99921"/>
            </a:avLst>
          </a:prstGeom>
          <a:solidFill>
            <a:schemeClr val="accent1"/>
          </a:solidFill>
          <a:ln w="28575"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Elbow Connector 53"/>
          <p:cNvCxnSpPr/>
          <p:nvPr/>
        </p:nvCxnSpPr>
        <p:spPr bwMode="auto">
          <a:xfrm>
            <a:off x="5940796" y="4057878"/>
            <a:ext cx="647428" cy="559687"/>
          </a:xfrm>
          <a:prstGeom prst="bentConnector3">
            <a:avLst>
              <a:gd name="adj1" fmla="val -21"/>
            </a:avLst>
          </a:prstGeom>
          <a:solidFill>
            <a:schemeClr val="accent1"/>
          </a:solidFill>
          <a:ln w="28575" cap="flat" cmpd="sng" algn="ctr">
            <a:solidFill>
              <a:schemeClr val="tx1"/>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108831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IMI MAPPs </a:t>
            </a:r>
            <a:r>
              <a:rPr lang="en-GB" dirty="0" smtClean="0"/>
              <a:t>project</a:t>
            </a:r>
            <a:endParaRPr lang="en-GB" dirty="0"/>
          </a:p>
        </p:txBody>
      </p:sp>
      <p:sp>
        <p:nvSpPr>
          <p:cNvPr id="3" name="Content Placeholder 2"/>
          <p:cNvSpPr>
            <a:spLocks noGrp="1"/>
          </p:cNvSpPr>
          <p:nvPr>
            <p:ph idx="1"/>
          </p:nvPr>
        </p:nvSpPr>
        <p:spPr/>
        <p:txBody>
          <a:bodyPr/>
          <a:lstStyle/>
          <a:p>
            <a:r>
              <a:rPr lang="en-GB" sz="2400" b="1" dirty="0"/>
              <a:t>Coordination and Support Action on MAPPs</a:t>
            </a:r>
          </a:p>
          <a:p>
            <a:r>
              <a:rPr lang="en-GB" sz="2400" dirty="0"/>
              <a:t>Expected deliverables (from the IMI call text):</a:t>
            </a:r>
          </a:p>
          <a:p>
            <a:pPr marL="271463" indent="-271463">
              <a:buFont typeface="Arial"/>
              <a:buChar char="•"/>
            </a:pPr>
            <a:r>
              <a:rPr lang="en-GB" sz="2400" dirty="0"/>
              <a:t>Gap analysis – lessons from IMI (and non-IMI) projects</a:t>
            </a:r>
          </a:p>
          <a:p>
            <a:pPr marL="271463" indent="-271463">
              <a:buFont typeface="Arial"/>
              <a:buChar char="•"/>
            </a:pPr>
            <a:r>
              <a:rPr lang="en-GB" sz="2400" dirty="0"/>
              <a:t>Informing research activities – facilitate inclusion of tools/ methodologies in IMI2 research projects</a:t>
            </a:r>
          </a:p>
          <a:p>
            <a:pPr marL="271463" indent="-271463">
              <a:buFont typeface="Arial"/>
              <a:buChar char="•"/>
            </a:pPr>
            <a:r>
              <a:rPr lang="en-GB" sz="2400" dirty="0"/>
              <a:t>Knowledge management – horizon scanning of non-IMI </a:t>
            </a:r>
            <a:r>
              <a:rPr lang="en-GB" sz="2400" dirty="0" smtClean="0"/>
              <a:t>activities</a:t>
            </a:r>
            <a:endParaRPr lang="en-GB" sz="2400" dirty="0"/>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18</a:t>
            </a:fld>
            <a:endParaRPr lang="en-GB" altLang="en-US">
              <a:solidFill>
                <a:srgbClr val="000000"/>
              </a:solidFill>
            </a:endParaRPr>
          </a:p>
        </p:txBody>
      </p:sp>
    </p:spTree>
    <p:extLst>
      <p:ext uri="{BB962C8B-B14F-4D97-AF65-F5344CB8AC3E}">
        <p14:creationId xmlns:p14="http://schemas.microsoft.com/office/powerpoint/2010/main" val="196596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ADAPT-SMART </a:t>
            </a:r>
            <a:r>
              <a:rPr lang="en-GB" dirty="0" smtClean="0"/>
              <a:t>consortium</a:t>
            </a:r>
            <a:endParaRPr lang="en-GB" dirty="0"/>
          </a:p>
        </p:txBody>
      </p:sp>
      <p:sp>
        <p:nvSpPr>
          <p:cNvPr id="3" name="Content Placeholder 2"/>
          <p:cNvSpPr>
            <a:spLocks noGrp="1"/>
          </p:cNvSpPr>
          <p:nvPr>
            <p:ph idx="1"/>
          </p:nvPr>
        </p:nvSpPr>
        <p:spPr/>
        <p:txBody>
          <a:bodyPr/>
          <a:lstStyle/>
          <a:p>
            <a:pPr>
              <a:lnSpc>
                <a:spcPct val="150000"/>
              </a:lnSpc>
              <a:spcAft>
                <a:spcPts val="2400"/>
              </a:spcAft>
            </a:pPr>
            <a:r>
              <a:rPr lang="en-GB" sz="2400" b="1" dirty="0">
                <a:cs typeface="Helvetica"/>
              </a:rPr>
              <a:t>Three overarching themes (“work packages”):</a:t>
            </a:r>
          </a:p>
          <a:p>
            <a:pPr marL="449263" indent="-449263">
              <a:lnSpc>
                <a:spcPct val="150000"/>
              </a:lnSpc>
              <a:spcAft>
                <a:spcPts val="2400"/>
              </a:spcAft>
              <a:buAutoNum type="arabicPeriod"/>
            </a:pPr>
            <a:r>
              <a:rPr lang="en-GB" sz="2400" dirty="0">
                <a:cs typeface="Helvetica"/>
              </a:rPr>
              <a:t>Evidence generation throughout the life </a:t>
            </a:r>
            <a:r>
              <a:rPr lang="en-GB" sz="2400" dirty="0" smtClean="0">
                <a:cs typeface="Helvetica"/>
              </a:rPr>
              <a:t>span</a:t>
            </a:r>
            <a:endParaRPr lang="en-GB" sz="2400" dirty="0">
              <a:cs typeface="Helvetica"/>
            </a:endParaRPr>
          </a:p>
          <a:p>
            <a:pPr marL="449263" indent="-449263">
              <a:lnSpc>
                <a:spcPct val="150000"/>
              </a:lnSpc>
              <a:spcAft>
                <a:spcPts val="2400"/>
              </a:spcAft>
              <a:buAutoNum type="arabicPeriod"/>
            </a:pPr>
            <a:r>
              <a:rPr lang="en-GB" sz="2400" dirty="0">
                <a:cs typeface="Helvetica"/>
              </a:rPr>
              <a:t>Designing the MAPPs pathway</a:t>
            </a:r>
          </a:p>
          <a:p>
            <a:pPr marL="449263" indent="-449263">
              <a:lnSpc>
                <a:spcPct val="150000"/>
              </a:lnSpc>
              <a:spcAft>
                <a:spcPts val="2400"/>
              </a:spcAft>
              <a:buAutoNum type="arabicPeriod"/>
            </a:pPr>
            <a:r>
              <a:rPr lang="en-GB" sz="2400" dirty="0">
                <a:cs typeface="Helvetica"/>
              </a:rPr>
              <a:t>Decision-making, </a:t>
            </a:r>
            <a:r>
              <a:rPr lang="en-GB" sz="2400" dirty="0" smtClean="0">
                <a:cs typeface="Helvetica"/>
              </a:rPr>
              <a:t>sustainability </a:t>
            </a:r>
            <a:r>
              <a:rPr lang="en-GB" sz="2400" dirty="0">
                <a:cs typeface="Helvetica"/>
              </a:rPr>
              <a:t>and </a:t>
            </a:r>
            <a:r>
              <a:rPr lang="en-GB" sz="2400" dirty="0" smtClean="0">
                <a:cs typeface="Helvetica"/>
              </a:rPr>
              <a:t>implications</a:t>
            </a:r>
            <a:endParaRPr lang="en-GB" sz="2400" dirty="0">
              <a:cs typeface="Helvetica"/>
            </a:endParaRPr>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19</a:t>
            </a:fld>
            <a:endParaRPr lang="en-GB" altLang="en-US">
              <a:solidFill>
                <a:srgbClr val="000000"/>
              </a:solidFill>
            </a:endParaRPr>
          </a:p>
        </p:txBody>
      </p:sp>
    </p:spTree>
    <p:extLst>
      <p:ext uri="{BB962C8B-B14F-4D97-AF65-F5344CB8AC3E}">
        <p14:creationId xmlns:p14="http://schemas.microsoft.com/office/powerpoint/2010/main" val="34408317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681413" y="2819400"/>
            <a:ext cx="4922837" cy="1114425"/>
          </a:xfrm>
        </p:spPr>
        <p:txBody>
          <a:bodyPr/>
          <a:lstStyle/>
          <a:p>
            <a:pPr eaLnBrk="1" hangingPunct="1">
              <a:lnSpc>
                <a:spcPct val="100000"/>
              </a:lnSpc>
            </a:pPr>
            <a:r>
              <a:rPr lang="fr-BE" sz="2800" dirty="0" smtClean="0">
                <a:latin typeface="Arial" charset="0"/>
                <a:cs typeface="Arial" charset="0"/>
              </a:rPr>
              <a:t>Jeremy Haigh, EFPIA</a:t>
            </a:r>
            <a:br>
              <a:rPr lang="fr-BE" sz="2800" dirty="0" smtClean="0">
                <a:latin typeface="Arial" charset="0"/>
                <a:cs typeface="Arial" charset="0"/>
              </a:rPr>
            </a:br>
            <a:r>
              <a:rPr lang="en-GB" sz="2800" dirty="0" smtClean="0">
                <a:latin typeface="Arial" charset="0"/>
                <a:cs typeface="Arial" charset="0"/>
              </a:rPr>
              <a:t>Moderator</a:t>
            </a:r>
            <a:endParaRPr lang="en-GB" sz="2400" b="0" dirty="0" smtClean="0">
              <a:latin typeface="Arial" charset="0"/>
              <a:cs typeface="Arial" charset="0"/>
            </a:endParaRPr>
          </a:p>
        </p:txBody>
      </p:sp>
      <p:sp>
        <p:nvSpPr>
          <p:cNvPr id="18436" name="Slide Number Placeholder 5"/>
          <p:cNvSpPr>
            <a:spLocks noGrp="1"/>
          </p:cNvSpPr>
          <p:nvPr>
            <p:ph type="sldNum" sz="quarter" idx="10"/>
          </p:nvPr>
        </p:nvSpPr>
        <p:spPr bwMode="auto">
          <a:noFill/>
          <a:ln>
            <a:miter lim="800000"/>
            <a:headEnd/>
            <a:tailEnd/>
          </a:ln>
        </p:spPr>
        <p:txBody>
          <a:bodyPr/>
          <a:lstStyle/>
          <a:p>
            <a:fld id="{5BF9B69E-3A16-4986-A241-E3612C1616F4}" type="slidenum">
              <a:rPr lang="fr-BE">
                <a:latin typeface="Arial" charset="0"/>
                <a:cs typeface="Arial" charset="0"/>
              </a:rPr>
              <a:pPr/>
              <a:t>2</a:t>
            </a:fld>
            <a:endParaRPr lang="fr-BE">
              <a:latin typeface="Arial" charset="0"/>
              <a:cs typeface="Arial" charset="0"/>
            </a:endParaRPr>
          </a:p>
        </p:txBody>
      </p:sp>
      <p:sp>
        <p:nvSpPr>
          <p:cNvPr id="5" name="Subtitle 4"/>
          <p:cNvSpPr>
            <a:spLocks noGrp="1"/>
          </p:cNvSpPr>
          <p:nvPr>
            <p:ph type="subTitle" idx="1"/>
          </p:nvPr>
        </p:nvSpPr>
        <p:spPr>
          <a:xfrm>
            <a:off x="3707904" y="3861048"/>
            <a:ext cx="4968552" cy="576064"/>
          </a:xfrm>
        </p:spPr>
        <p:txBody>
          <a:bodyPr/>
          <a:lstStyle/>
          <a:p>
            <a:r>
              <a:rPr lang="en-GB" dirty="0" smtClean="0"/>
              <a:t>Introduction</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pPr>
              <a:lnSpc>
                <a:spcPct val="100000"/>
              </a:lnSpc>
              <a:spcAft>
                <a:spcPts val="1800"/>
              </a:spcAft>
            </a:pPr>
            <a:r>
              <a:rPr lang="en-GB" sz="2400" dirty="0"/>
              <a:t>The MAPPs concept seems </a:t>
            </a:r>
            <a:r>
              <a:rPr lang="en-GB" sz="2400" dirty="0" smtClean="0"/>
              <a:t>to be the </a:t>
            </a:r>
            <a:r>
              <a:rPr lang="en-GB" sz="2400" dirty="0"/>
              <a:t>best option to address the competing objectives faced by </a:t>
            </a:r>
            <a:r>
              <a:rPr lang="en-GB" sz="2400" dirty="0" smtClean="0"/>
              <a:t>the </a:t>
            </a:r>
            <a:r>
              <a:rPr lang="en-GB" sz="2400" dirty="0"/>
              <a:t>healthcare ecosystem.</a:t>
            </a:r>
          </a:p>
          <a:p>
            <a:pPr>
              <a:lnSpc>
                <a:spcPct val="100000"/>
              </a:lnSpc>
              <a:spcAft>
                <a:spcPts val="1800"/>
              </a:spcAft>
            </a:pPr>
            <a:r>
              <a:rPr lang="en-GB" sz="2400" dirty="0"/>
              <a:t>Plenty of opportunities to be seized - but plenty of obstacles to </a:t>
            </a:r>
            <a:r>
              <a:rPr lang="en-GB" sz="2400" dirty="0" smtClean="0"/>
              <a:t>overcome.</a:t>
            </a:r>
            <a:endParaRPr lang="en-GB" sz="2400" dirty="0"/>
          </a:p>
          <a:p>
            <a:pPr>
              <a:lnSpc>
                <a:spcPct val="100000"/>
              </a:lnSpc>
              <a:spcAft>
                <a:spcPts val="1800"/>
              </a:spcAft>
            </a:pPr>
            <a:r>
              <a:rPr lang="en-GB" sz="2400" dirty="0"/>
              <a:t>Many decision-makers aligned (for now).</a:t>
            </a:r>
          </a:p>
          <a:p>
            <a:pPr>
              <a:lnSpc>
                <a:spcPct val="100000"/>
              </a:lnSpc>
              <a:spcAft>
                <a:spcPts val="1800"/>
              </a:spcAft>
            </a:pPr>
            <a:r>
              <a:rPr lang="en-GB" sz="2400" dirty="0"/>
              <a:t>The time is right to collaborate to pro-actively facilitate and accelerate the availability of MAPPs</a:t>
            </a:r>
            <a:r>
              <a:rPr lang="en-GB" sz="2400" dirty="0" smtClean="0"/>
              <a:t>.</a:t>
            </a:r>
            <a:endParaRPr lang="en-GB" sz="2400" dirty="0"/>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20</a:t>
            </a:fld>
            <a:endParaRPr lang="en-GB" altLang="en-US">
              <a:solidFill>
                <a:srgbClr val="000000"/>
              </a:solidFill>
            </a:endParaRPr>
          </a:p>
        </p:txBody>
      </p:sp>
    </p:spTree>
    <p:extLst>
      <p:ext uri="{BB962C8B-B14F-4D97-AF65-F5344CB8AC3E}">
        <p14:creationId xmlns:p14="http://schemas.microsoft.com/office/powerpoint/2010/main" val="12529988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941A4551-133E-42DE-BF43-8C2C6E1C3985}" type="slidenum">
              <a:rPr lang="en-GB" altLang="en-US" smtClean="0">
                <a:solidFill>
                  <a:srgbClr val="000000"/>
                </a:solidFill>
              </a:rPr>
              <a:pPr>
                <a:defRPr/>
              </a:pPr>
              <a:t>21</a:t>
            </a:fld>
            <a:endParaRPr lang="en-GB" altLang="en-US">
              <a:solidFill>
                <a:srgbClr val="000000"/>
              </a:solidFill>
            </a:endParaRPr>
          </a:p>
        </p:txBody>
      </p:sp>
      <p:pic>
        <p:nvPicPr>
          <p:cNvPr id="1026" name="Picture 2" descr="30 Churchill Pl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0502" y="852210"/>
            <a:ext cx="4286250" cy="573405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58776" y="1025525"/>
            <a:ext cx="4228306" cy="1899419"/>
          </a:xfrm>
          <a:prstGeom prst="rect">
            <a:avLst/>
          </a:prstGeom>
        </p:spPr>
        <p:txBody>
          <a:bodyPr/>
          <a:lstStyle>
            <a:lvl1pPr algn="l" rtl="0" eaLnBrk="0" fontAlgn="base" hangingPunct="0">
              <a:lnSpc>
                <a:spcPts val="3600"/>
              </a:lnSpc>
              <a:spcBef>
                <a:spcPct val="0"/>
              </a:spcBef>
              <a:spcAft>
                <a:spcPct val="0"/>
              </a:spcAft>
              <a:defRPr sz="2800">
                <a:solidFill>
                  <a:schemeClr val="tx2"/>
                </a:solidFill>
                <a:latin typeface="+mj-lt"/>
                <a:ea typeface="+mj-ea"/>
                <a:cs typeface="+mj-cs"/>
              </a:defRPr>
            </a:lvl1pPr>
            <a:lvl2pPr algn="l" rtl="0" eaLnBrk="0" fontAlgn="base" hangingPunct="0">
              <a:lnSpc>
                <a:spcPts val="3600"/>
              </a:lnSpc>
              <a:spcBef>
                <a:spcPct val="0"/>
              </a:spcBef>
              <a:spcAft>
                <a:spcPct val="0"/>
              </a:spcAft>
              <a:defRPr sz="2800">
                <a:solidFill>
                  <a:schemeClr val="tx2"/>
                </a:solidFill>
                <a:latin typeface="Verdana" pitchFamily="34" charset="0"/>
                <a:cs typeface="Arial" charset="0"/>
              </a:defRPr>
            </a:lvl2pPr>
            <a:lvl3pPr algn="l" rtl="0" eaLnBrk="0" fontAlgn="base" hangingPunct="0">
              <a:lnSpc>
                <a:spcPts val="3600"/>
              </a:lnSpc>
              <a:spcBef>
                <a:spcPct val="0"/>
              </a:spcBef>
              <a:spcAft>
                <a:spcPct val="0"/>
              </a:spcAft>
              <a:defRPr sz="2800">
                <a:solidFill>
                  <a:schemeClr val="tx2"/>
                </a:solidFill>
                <a:latin typeface="Verdana" pitchFamily="34" charset="0"/>
                <a:cs typeface="Arial" charset="0"/>
              </a:defRPr>
            </a:lvl3pPr>
            <a:lvl4pPr algn="l" rtl="0" eaLnBrk="0" fontAlgn="base" hangingPunct="0">
              <a:lnSpc>
                <a:spcPts val="3600"/>
              </a:lnSpc>
              <a:spcBef>
                <a:spcPct val="0"/>
              </a:spcBef>
              <a:spcAft>
                <a:spcPct val="0"/>
              </a:spcAft>
              <a:defRPr sz="2800">
                <a:solidFill>
                  <a:schemeClr val="tx2"/>
                </a:solidFill>
                <a:latin typeface="Verdana" pitchFamily="34" charset="0"/>
                <a:cs typeface="Arial" charset="0"/>
              </a:defRPr>
            </a:lvl4pPr>
            <a:lvl5pPr algn="l" rtl="0" eaLnBrk="0" fontAlgn="base" hangingPunct="0">
              <a:lnSpc>
                <a:spcPts val="3600"/>
              </a:lnSpc>
              <a:spcBef>
                <a:spcPct val="0"/>
              </a:spcBef>
              <a:spcAft>
                <a:spcPct val="0"/>
              </a:spcAft>
              <a:defRPr sz="2800">
                <a:solidFill>
                  <a:schemeClr val="tx2"/>
                </a:solidFill>
                <a:latin typeface="Verdana" pitchFamily="34" charset="0"/>
                <a:cs typeface="Arial" charset="0"/>
              </a:defRPr>
            </a:lvl5pPr>
            <a:lvl6pPr marL="457200" algn="l" rtl="0" eaLnBrk="1" fontAlgn="base" hangingPunct="1">
              <a:lnSpc>
                <a:spcPts val="3600"/>
              </a:lnSpc>
              <a:spcBef>
                <a:spcPct val="0"/>
              </a:spcBef>
              <a:spcAft>
                <a:spcPct val="0"/>
              </a:spcAft>
              <a:defRPr sz="2800">
                <a:solidFill>
                  <a:schemeClr val="tx2"/>
                </a:solidFill>
                <a:latin typeface="Verdana" pitchFamily="34" charset="0"/>
                <a:cs typeface="Arial" charset="0"/>
              </a:defRPr>
            </a:lvl6pPr>
            <a:lvl7pPr marL="914400" algn="l" rtl="0" eaLnBrk="1" fontAlgn="base" hangingPunct="1">
              <a:lnSpc>
                <a:spcPts val="3600"/>
              </a:lnSpc>
              <a:spcBef>
                <a:spcPct val="0"/>
              </a:spcBef>
              <a:spcAft>
                <a:spcPct val="0"/>
              </a:spcAft>
              <a:defRPr sz="2800">
                <a:solidFill>
                  <a:schemeClr val="tx2"/>
                </a:solidFill>
                <a:latin typeface="Verdana" pitchFamily="34" charset="0"/>
                <a:cs typeface="Arial" charset="0"/>
              </a:defRPr>
            </a:lvl7pPr>
            <a:lvl8pPr marL="1371600" algn="l" rtl="0" eaLnBrk="1" fontAlgn="base" hangingPunct="1">
              <a:lnSpc>
                <a:spcPts val="3600"/>
              </a:lnSpc>
              <a:spcBef>
                <a:spcPct val="0"/>
              </a:spcBef>
              <a:spcAft>
                <a:spcPct val="0"/>
              </a:spcAft>
              <a:defRPr sz="2800">
                <a:solidFill>
                  <a:schemeClr val="tx2"/>
                </a:solidFill>
                <a:latin typeface="Verdana" pitchFamily="34" charset="0"/>
                <a:cs typeface="Arial" charset="0"/>
              </a:defRPr>
            </a:lvl8pPr>
            <a:lvl9pPr marL="1828800" algn="l" rtl="0" eaLnBrk="1" fontAlgn="base" hangingPunct="1">
              <a:lnSpc>
                <a:spcPts val="3600"/>
              </a:lnSpc>
              <a:spcBef>
                <a:spcPct val="0"/>
              </a:spcBef>
              <a:spcAft>
                <a:spcPct val="0"/>
              </a:spcAft>
              <a:defRPr sz="2800">
                <a:solidFill>
                  <a:schemeClr val="tx2"/>
                </a:solidFill>
                <a:latin typeface="Verdana" pitchFamily="34" charset="0"/>
                <a:cs typeface="Arial" charset="0"/>
              </a:defRPr>
            </a:lvl9pPr>
          </a:lstStyle>
          <a:p>
            <a:r>
              <a:rPr lang="en-GB" kern="0" dirty="0" smtClean="0">
                <a:solidFill>
                  <a:srgbClr val="003399"/>
                </a:solidFill>
              </a:rPr>
              <a:t>Thank you</a:t>
            </a:r>
            <a:endParaRPr lang="en-US" altLang="en-US" kern="0" dirty="0">
              <a:solidFill>
                <a:srgbClr val="003399"/>
              </a:solidFill>
            </a:endParaRPr>
          </a:p>
        </p:txBody>
      </p:sp>
      <p:sp>
        <p:nvSpPr>
          <p:cNvPr id="5" name="Content Placeholder 2"/>
          <p:cNvSpPr txBox="1">
            <a:spLocks/>
          </p:cNvSpPr>
          <p:nvPr/>
        </p:nvSpPr>
        <p:spPr>
          <a:xfrm>
            <a:off x="358776" y="4653136"/>
            <a:ext cx="4331726" cy="1512168"/>
          </a:xfrm>
          <a:prstGeom prst="rect">
            <a:avLst/>
          </a:prstGeom>
        </p:spPr>
        <p:txBody>
          <a:bodyPr/>
          <a:lstStyle>
            <a:lvl1pPr algn="l" defTabSz="8072438" rtl="0" eaLnBrk="0" fontAlgn="base" hangingPunct="0">
              <a:lnSpc>
                <a:spcPts val="2800"/>
              </a:lnSpc>
              <a:spcBef>
                <a:spcPct val="0"/>
              </a:spcBef>
              <a:spcAft>
                <a:spcPts val="1200"/>
              </a:spcAft>
              <a:buClr>
                <a:srgbClr val="000000"/>
              </a:buClr>
              <a:defRPr sz="2000">
                <a:solidFill>
                  <a:schemeClr val="tx1"/>
                </a:solidFill>
                <a:latin typeface="+mn-lt"/>
                <a:ea typeface="+mn-ea"/>
                <a:cs typeface="+mn-cs"/>
              </a:defRPr>
            </a:lvl1pPr>
            <a:lvl2pPr marL="268288" indent="-266700" algn="l" defTabSz="8072438" rtl="0" eaLnBrk="0" fontAlgn="base" hangingPunct="0">
              <a:lnSpc>
                <a:spcPts val="2400"/>
              </a:lnSpc>
              <a:spcBef>
                <a:spcPct val="0"/>
              </a:spcBef>
              <a:spcAft>
                <a:spcPts val="800"/>
              </a:spcAft>
              <a:buClr>
                <a:schemeClr val="tx1"/>
              </a:buClr>
              <a:buChar char="•"/>
              <a:defRPr>
                <a:solidFill>
                  <a:schemeClr val="tx1"/>
                </a:solidFill>
                <a:latin typeface="+mn-lt"/>
                <a:cs typeface="+mn-cs"/>
              </a:defRPr>
            </a:lvl2pPr>
            <a:lvl3pPr marL="522288" indent="-231775" algn="l" defTabSz="8072438" rtl="0" eaLnBrk="0" fontAlgn="base" hangingPunct="0">
              <a:lnSpc>
                <a:spcPts val="2400"/>
              </a:lnSpc>
              <a:spcBef>
                <a:spcPct val="0"/>
              </a:spcBef>
              <a:spcAft>
                <a:spcPts val="600"/>
              </a:spcAft>
              <a:buClr>
                <a:schemeClr val="tx1"/>
              </a:buClr>
              <a:buFont typeface="Verdana" pitchFamily="34" charset="0"/>
              <a:buChar char="–"/>
              <a:defRPr sz="1600">
                <a:solidFill>
                  <a:schemeClr val="tx1"/>
                </a:solidFill>
                <a:latin typeface="+mn-lt"/>
                <a:cs typeface="+mn-cs"/>
              </a:defRPr>
            </a:lvl3pPr>
            <a:lvl4pPr marL="769938" indent="-219075" algn="l" defTabSz="8072438" rtl="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4pPr>
            <a:lvl5pPr marL="1016000" indent="-225425" algn="l" defTabSz="8072438" rtl="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5pPr>
            <a:lvl6pPr marL="14732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6pPr>
            <a:lvl7pPr marL="19304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7pPr>
            <a:lvl8pPr marL="23876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8pPr>
            <a:lvl9pPr marL="2844800" indent="-225425" algn="l" defTabSz="8072438" rtl="0" eaLnBrk="1" fontAlgn="base" hangingPunct="1">
              <a:lnSpc>
                <a:spcPts val="2000"/>
              </a:lnSpc>
              <a:spcBef>
                <a:spcPct val="0"/>
              </a:spcBef>
              <a:spcAft>
                <a:spcPts val="600"/>
              </a:spcAft>
              <a:buClr>
                <a:schemeClr val="tx1"/>
              </a:buClr>
              <a:buFont typeface="Verdana" pitchFamily="34" charset="0"/>
              <a:buChar char="–"/>
              <a:defRPr sz="1400">
                <a:solidFill>
                  <a:schemeClr val="tx1"/>
                </a:solidFill>
                <a:latin typeface="+mn-lt"/>
                <a:cs typeface="+mn-cs"/>
              </a:defRPr>
            </a:lvl9pPr>
          </a:lstStyle>
          <a:p>
            <a:pPr>
              <a:lnSpc>
                <a:spcPct val="100000"/>
              </a:lnSpc>
              <a:spcAft>
                <a:spcPts val="1800"/>
              </a:spcAft>
            </a:pPr>
            <a:r>
              <a:rPr lang="en-GB" sz="1800" kern="0" dirty="0" smtClean="0">
                <a:solidFill>
                  <a:srgbClr val="000000"/>
                </a:solidFill>
              </a:rPr>
              <a:t>European Medicines Agency</a:t>
            </a:r>
          </a:p>
          <a:p>
            <a:pPr>
              <a:lnSpc>
                <a:spcPct val="100000"/>
              </a:lnSpc>
              <a:spcAft>
                <a:spcPts val="1800"/>
              </a:spcAft>
            </a:pPr>
            <a:r>
              <a:rPr lang="en-GB" sz="1800" kern="0" dirty="0" smtClean="0">
                <a:solidFill>
                  <a:srgbClr val="000000"/>
                </a:solidFill>
              </a:rPr>
              <a:t>30 Churchill Place, London </a:t>
            </a:r>
          </a:p>
          <a:p>
            <a:pPr>
              <a:lnSpc>
                <a:spcPct val="100000"/>
              </a:lnSpc>
              <a:spcAft>
                <a:spcPts val="1800"/>
              </a:spcAft>
            </a:pPr>
            <a:endParaRPr lang="en-GB" sz="1800" kern="0" dirty="0">
              <a:solidFill>
                <a:srgbClr val="000000"/>
              </a:solidFill>
            </a:endParaRPr>
          </a:p>
        </p:txBody>
      </p:sp>
    </p:spTree>
    <p:extLst>
      <p:ext uri="{BB962C8B-B14F-4D97-AF65-F5344CB8AC3E}">
        <p14:creationId xmlns:p14="http://schemas.microsoft.com/office/powerpoint/2010/main" val="30199089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44710" y="2391662"/>
            <a:ext cx="5899290" cy="1541394"/>
          </a:xfrm>
        </p:spPr>
        <p:txBody>
          <a:bodyPr>
            <a:normAutofit fontScale="90000"/>
          </a:bodyPr>
          <a:lstStyle/>
          <a:p>
            <a:pPr>
              <a:lnSpc>
                <a:spcPct val="100000"/>
              </a:lnSpc>
            </a:pPr>
            <a:r>
              <a:rPr lang="en-GB" sz="3200" dirty="0" smtClean="0"/>
              <a:t>MAPPs </a:t>
            </a:r>
            <a:r>
              <a:rPr lang="en-US" sz="3200" dirty="0" smtClean="0"/>
              <a:t>2014-2015 Deliverables</a:t>
            </a:r>
            <a:r>
              <a:rPr lang="en-GB" sz="3300" dirty="0" smtClean="0"/>
              <a:t/>
            </a:r>
            <a:br>
              <a:rPr lang="en-GB" sz="3300" dirty="0" smtClean="0"/>
            </a:br>
            <a:r>
              <a:rPr lang="en-GB" sz="2400" dirty="0" smtClean="0"/>
              <a:t>Creating Awareness and Building Consensus</a:t>
            </a:r>
            <a:endParaRPr lang="en-GB" dirty="0"/>
          </a:p>
        </p:txBody>
      </p:sp>
      <p:sp>
        <p:nvSpPr>
          <p:cNvPr id="7" name="Subtitle 6"/>
          <p:cNvSpPr>
            <a:spLocks noGrp="1"/>
          </p:cNvSpPr>
          <p:nvPr>
            <p:ph type="subTitle" idx="1"/>
          </p:nvPr>
        </p:nvSpPr>
        <p:spPr>
          <a:xfrm>
            <a:off x="3275856" y="3613385"/>
            <a:ext cx="5184576" cy="1183767"/>
          </a:xfrm>
        </p:spPr>
        <p:txBody>
          <a:bodyPr>
            <a:normAutofit/>
          </a:bodyPr>
          <a:lstStyle/>
          <a:p>
            <a:r>
              <a:rPr lang="en-US" dirty="0" smtClean="0"/>
              <a:t>Karin Van Baelen</a:t>
            </a:r>
          </a:p>
          <a:p>
            <a:r>
              <a:rPr lang="en-US" dirty="0" smtClean="0"/>
              <a:t>Head Global Regulatory Affairs at Janssen, J&amp;J</a:t>
            </a:r>
          </a:p>
          <a:p>
            <a:r>
              <a:rPr lang="en-US" dirty="0" smtClean="0"/>
              <a:t>Chair, MAPPs Taskforce</a:t>
            </a:r>
            <a:endParaRPr lang="en-GB" dirty="0" smtClean="0"/>
          </a:p>
        </p:txBody>
      </p:sp>
      <p:sp>
        <p:nvSpPr>
          <p:cNvPr id="5" name="Slide Number Placeholder 4"/>
          <p:cNvSpPr>
            <a:spLocks noGrp="1"/>
          </p:cNvSpPr>
          <p:nvPr>
            <p:ph type="sldNum" sz="quarter" idx="4294967295"/>
          </p:nvPr>
        </p:nvSpPr>
        <p:spPr>
          <a:xfrm>
            <a:off x="8661288" y="6514614"/>
            <a:ext cx="482712" cy="226764"/>
          </a:xfrm>
        </p:spPr>
        <p:txBody>
          <a:bodyPr/>
          <a:lstStyle/>
          <a:p>
            <a:pPr>
              <a:defRPr/>
            </a:pPr>
            <a:fld id="{4C26BDBE-27C7-48A8-8039-E5CE85FAD798}" type="slidenum">
              <a:rPr lang="en-US" smtClean="0">
                <a:solidFill>
                  <a:srgbClr val="00A3D6">
                    <a:shade val="75000"/>
                  </a:srgbClr>
                </a:solidFill>
              </a:rPr>
              <a:pPr>
                <a:defRPr/>
              </a:pPr>
              <a:t>22</a:t>
            </a:fld>
            <a:endParaRPr lang="en-US" dirty="0">
              <a:solidFill>
                <a:srgbClr val="00A3D6">
                  <a:shade val="75000"/>
                </a:srgbClr>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13460037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892"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4"/>
          <p:cNvSpPr>
            <a:spLocks noGrp="1"/>
          </p:cNvSpPr>
          <p:nvPr>
            <p:ph type="sldNum" sz="quarter" idx="4294967295"/>
          </p:nvPr>
        </p:nvSpPr>
        <p:spPr>
          <a:xfrm>
            <a:off x="8568000" y="6514923"/>
            <a:ext cx="481456" cy="226447"/>
          </a:xfrm>
          <a:prstGeom prst="rect">
            <a:avLst/>
          </a:prstGeom>
        </p:spPr>
        <p:txBody>
          <a:bodyPr lIns="93296" tIns="46648" rIns="93296" bIns="46648"/>
          <a:lstStyle/>
          <a:p>
            <a:fld id="{D3D105AC-706C-4C9B-B833-875CD683D325}" type="slidenum">
              <a:rPr lang="fr-BE" smtClean="0"/>
              <a:pPr/>
              <a:t>23</a:t>
            </a:fld>
            <a:endParaRPr lang="fr-BE" dirty="0"/>
          </a:p>
        </p:txBody>
      </p:sp>
      <p:sp>
        <p:nvSpPr>
          <p:cNvPr id="10" name="Title 9"/>
          <p:cNvSpPr>
            <a:spLocks noGrp="1"/>
          </p:cNvSpPr>
          <p:nvPr>
            <p:ph type="title"/>
          </p:nvPr>
        </p:nvSpPr>
        <p:spPr>
          <a:xfrm>
            <a:off x="540000" y="453878"/>
            <a:ext cx="8136456" cy="512736"/>
          </a:xfrm>
        </p:spPr>
        <p:txBody>
          <a:bodyPr>
            <a:normAutofit/>
          </a:bodyPr>
          <a:lstStyle/>
          <a:p>
            <a:r>
              <a:rPr lang="en-GB" sz="2900" dirty="0" smtClean="0">
                <a:solidFill>
                  <a:schemeClr val="tx2"/>
                </a:solidFill>
              </a:rPr>
              <a:t>MAPPs: </a:t>
            </a:r>
            <a:r>
              <a:rPr lang="en-US" sz="2900" dirty="0" smtClean="0">
                <a:solidFill>
                  <a:schemeClr val="tx2"/>
                </a:solidFill>
              </a:rPr>
              <a:t>What does it mean?</a:t>
            </a:r>
            <a:endParaRPr lang="en-US" sz="2400" dirty="0">
              <a:solidFill>
                <a:schemeClr val="tx2"/>
              </a:solidFill>
            </a:endParaRPr>
          </a:p>
        </p:txBody>
      </p:sp>
      <p:sp>
        <p:nvSpPr>
          <p:cNvPr id="13" name="Content Placeholder 2"/>
          <p:cNvSpPr txBox="1">
            <a:spLocks/>
          </p:cNvSpPr>
          <p:nvPr/>
        </p:nvSpPr>
        <p:spPr>
          <a:xfrm>
            <a:off x="515024" y="1342745"/>
            <a:ext cx="7984941" cy="4785032"/>
          </a:xfrm>
          <a:prstGeom prst="rect">
            <a:avLst/>
          </a:prstGeom>
        </p:spPr>
        <p:txBody>
          <a:bodyPr lIns="93296" tIns="46648" rIns="93296" bIns="46648">
            <a:normAutofit fontScale="85000" lnSpcReduction="10000"/>
          </a:bodyPr>
          <a:lstStyle/>
          <a:p>
            <a:pPr marL="6479" indent="8099" defTabSz="914206" fontAlgn="auto">
              <a:spcBef>
                <a:spcPct val="20000"/>
              </a:spcBef>
              <a:spcAft>
                <a:spcPts val="0"/>
              </a:spcAft>
              <a:buClr>
                <a:srgbClr val="F5841F"/>
              </a:buClr>
              <a:defRPr/>
            </a:pPr>
            <a:r>
              <a:rPr lang="en-GB" sz="2400" dirty="0">
                <a:solidFill>
                  <a:srgbClr val="77787B"/>
                </a:solidFill>
                <a:latin typeface="Arial" pitchFamily="34" charset="0"/>
                <a:cs typeface="Arial" pitchFamily="34" charset="0"/>
              </a:rPr>
              <a:t>Flexible </a:t>
            </a:r>
            <a:r>
              <a:rPr lang="en-GB" sz="2400" dirty="0">
                <a:solidFill>
                  <a:srgbClr val="77787B"/>
                </a:solidFill>
                <a:latin typeface="Arial" pitchFamily="34" charset="0"/>
                <a:ea typeface="+mn-ea"/>
                <a:cs typeface="Arial" pitchFamily="34" charset="0"/>
              </a:rPr>
              <a:t>development and access pathways within the current regulatory framework that balance early patient access, public health and societal benefits. </a:t>
            </a:r>
            <a:endParaRPr lang="en-US" sz="2400" dirty="0">
              <a:solidFill>
                <a:srgbClr val="77787B"/>
              </a:solidFill>
              <a:latin typeface="Arial" pitchFamily="34" charset="0"/>
              <a:ea typeface="+mn-ea"/>
              <a:cs typeface="Arial" pitchFamily="34" charset="0"/>
            </a:endParaRPr>
          </a:p>
          <a:p>
            <a:pPr marL="342828" indent="-342828" defTabSz="914206" fontAlgn="auto">
              <a:spcBef>
                <a:spcPct val="20000"/>
              </a:spcBef>
              <a:spcAft>
                <a:spcPts val="0"/>
              </a:spcAft>
              <a:buClr>
                <a:srgbClr val="F5841F"/>
              </a:buClr>
              <a:defRPr/>
            </a:pPr>
            <a:endParaRPr lang="en-US" sz="2400" dirty="0">
              <a:solidFill>
                <a:srgbClr val="77787B"/>
              </a:solidFill>
              <a:latin typeface="Arial" pitchFamily="34" charset="0"/>
              <a:ea typeface="+mn-ea"/>
              <a:cs typeface="Arial" pitchFamily="34" charset="0"/>
            </a:endParaRPr>
          </a:p>
          <a:p>
            <a:pPr marL="342828" indent="-342828" defTabSz="914206" fontAlgn="auto">
              <a:spcBef>
                <a:spcPct val="20000"/>
              </a:spcBef>
              <a:spcAft>
                <a:spcPts val="612"/>
              </a:spcAft>
              <a:buClr>
                <a:srgbClr val="F5841F"/>
              </a:buClr>
              <a:defRPr/>
            </a:pPr>
            <a:r>
              <a:rPr lang="en-GB" sz="2400" b="1" dirty="0">
                <a:solidFill>
                  <a:srgbClr val="77787B"/>
                </a:solidFill>
                <a:latin typeface="Arial" pitchFamily="34" charset="0"/>
                <a:ea typeface="+mn-ea"/>
                <a:cs typeface="Arial" pitchFamily="34" charset="0"/>
              </a:rPr>
              <a:t>How is MAPPs different from Current Pathways?</a:t>
            </a:r>
            <a:endParaRPr lang="en-US" sz="2400" dirty="0">
              <a:solidFill>
                <a:srgbClr val="77787B"/>
              </a:solidFill>
              <a:latin typeface="Arial" pitchFamily="34" charset="0"/>
              <a:ea typeface="+mn-ea"/>
              <a:cs typeface="Arial" pitchFamily="34" charset="0"/>
            </a:endParaRPr>
          </a:p>
          <a:p>
            <a:pPr marL="342828" indent="-342828" defTabSz="914206" fontAlgn="auto">
              <a:spcBef>
                <a:spcPct val="20000"/>
              </a:spcBef>
              <a:spcAft>
                <a:spcPts val="612"/>
              </a:spcAft>
              <a:buClr>
                <a:srgbClr val="F5841F"/>
              </a:buClr>
              <a:buFont typeface="Wingdings 2" pitchFamily="18" charset="2"/>
              <a:buChar char=""/>
              <a:defRPr/>
            </a:pPr>
            <a:r>
              <a:rPr lang="en-GB" sz="2400" dirty="0">
                <a:solidFill>
                  <a:srgbClr val="77787B"/>
                </a:solidFill>
                <a:latin typeface="Arial" pitchFamily="34" charset="0"/>
                <a:ea typeface="+mn-ea"/>
                <a:cs typeface="Arial" pitchFamily="34" charset="0"/>
              </a:rPr>
              <a:t>An </a:t>
            </a:r>
            <a:r>
              <a:rPr lang="en-US" sz="2400" dirty="0">
                <a:solidFill>
                  <a:srgbClr val="77787B"/>
                </a:solidFill>
                <a:latin typeface="Arial" pitchFamily="34" charset="0"/>
                <a:ea typeface="+mn-ea"/>
                <a:cs typeface="Arial" pitchFamily="34" charset="0"/>
              </a:rPr>
              <a:t>early </a:t>
            </a:r>
            <a:r>
              <a:rPr lang="en-US" sz="2400" dirty="0" err="1">
                <a:solidFill>
                  <a:srgbClr val="77787B"/>
                </a:solidFill>
                <a:latin typeface="Arial" pitchFamily="34" charset="0"/>
                <a:ea typeface="+mn-ea"/>
                <a:cs typeface="Arial" pitchFamily="34" charset="0"/>
              </a:rPr>
              <a:t>authorisation</a:t>
            </a:r>
            <a:r>
              <a:rPr lang="en-US" sz="2400" dirty="0">
                <a:solidFill>
                  <a:srgbClr val="77787B"/>
                </a:solidFill>
                <a:latin typeface="Arial" pitchFamily="34" charset="0"/>
                <a:ea typeface="+mn-ea"/>
                <a:cs typeface="Arial" pitchFamily="34" charset="0"/>
              </a:rPr>
              <a:t> of a product in a well-defined and targeted patient population with a clear safety and efficacy profile</a:t>
            </a:r>
          </a:p>
          <a:p>
            <a:pPr marL="342828" indent="-342828" defTabSz="914206" fontAlgn="auto">
              <a:spcBef>
                <a:spcPct val="20000"/>
              </a:spcBef>
              <a:spcAft>
                <a:spcPts val="612"/>
              </a:spcAft>
              <a:buClr>
                <a:srgbClr val="F5841F"/>
              </a:buClr>
              <a:buFont typeface="Wingdings 2" pitchFamily="18" charset="2"/>
              <a:buChar char=""/>
              <a:defRPr/>
            </a:pPr>
            <a:r>
              <a:rPr lang="en-GB" sz="2400" dirty="0">
                <a:solidFill>
                  <a:srgbClr val="77787B"/>
                </a:solidFill>
                <a:latin typeface="Arial" pitchFamily="34" charset="0"/>
                <a:ea typeface="+mn-ea"/>
                <a:cs typeface="Arial" pitchFamily="34" charset="0"/>
              </a:rPr>
              <a:t>The target population is adjusted as additional evidence becomes available</a:t>
            </a:r>
            <a:endParaRPr lang="en-US" sz="2400" dirty="0">
              <a:solidFill>
                <a:srgbClr val="77787B"/>
              </a:solidFill>
              <a:latin typeface="Arial" pitchFamily="34" charset="0"/>
              <a:ea typeface="+mn-ea"/>
              <a:cs typeface="Arial" pitchFamily="34" charset="0"/>
            </a:endParaRPr>
          </a:p>
          <a:p>
            <a:pPr marL="342828" indent="-342828" defTabSz="914206" fontAlgn="auto">
              <a:spcBef>
                <a:spcPct val="20000"/>
              </a:spcBef>
              <a:spcAft>
                <a:spcPts val="612"/>
              </a:spcAft>
              <a:buClr>
                <a:srgbClr val="F5841F"/>
              </a:buClr>
              <a:buFont typeface="Wingdings 2" pitchFamily="18" charset="2"/>
              <a:buChar char=""/>
              <a:defRPr/>
            </a:pPr>
            <a:r>
              <a:rPr lang="en-US" sz="2400" dirty="0">
                <a:solidFill>
                  <a:srgbClr val="77787B"/>
                </a:solidFill>
                <a:latin typeface="Arial" pitchFamily="34" charset="0"/>
                <a:ea typeface="+mn-ea"/>
                <a:cs typeface="Arial" pitchFamily="34" charset="0"/>
              </a:rPr>
              <a:t>MAPPs may integrate adaptive clinical trial design, patient centric benefit/risk assessments and continuous re-evaluation as new evidence becomes available</a:t>
            </a:r>
          </a:p>
          <a:p>
            <a:pPr marL="342828" indent="-342828" defTabSz="914206" fontAlgn="auto">
              <a:spcBef>
                <a:spcPct val="20000"/>
              </a:spcBef>
              <a:spcAft>
                <a:spcPts val="612"/>
              </a:spcAft>
              <a:buClr>
                <a:srgbClr val="F5841F"/>
              </a:buClr>
              <a:buFont typeface="Wingdings 2" pitchFamily="18" charset="2"/>
              <a:buChar char=""/>
              <a:defRPr/>
            </a:pPr>
            <a:r>
              <a:rPr lang="en-US" sz="2400" dirty="0">
                <a:solidFill>
                  <a:srgbClr val="77787B"/>
                </a:solidFill>
                <a:latin typeface="Arial" pitchFamily="34" charset="0"/>
                <a:ea typeface="+mn-ea"/>
                <a:cs typeface="Arial" pitchFamily="34" charset="0"/>
              </a:rPr>
              <a:t>MAPPs relate to the entire life cycle of a medicine from development, through licensing to patient access</a:t>
            </a:r>
          </a:p>
        </p:txBody>
      </p:sp>
    </p:spTree>
    <p:extLst>
      <p:ext uri="{BB962C8B-B14F-4D97-AF65-F5344CB8AC3E}">
        <p14:creationId xmlns:p14="http://schemas.microsoft.com/office/powerpoint/2010/main" val="22638849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609209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8916"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8724" name="Picture 4"/>
          <p:cNvPicPr>
            <a:picLocks noChangeAspect="1" noChangeArrowheads="1"/>
          </p:cNvPicPr>
          <p:nvPr/>
        </p:nvPicPr>
        <p:blipFill>
          <a:blip r:embed="rId7" cstate="screen"/>
          <a:srcRect/>
          <a:stretch>
            <a:fillRect/>
          </a:stretch>
        </p:blipFill>
        <p:spPr bwMode="auto">
          <a:xfrm>
            <a:off x="221919" y="1320093"/>
            <a:ext cx="8698543" cy="4217816"/>
          </a:xfrm>
          <a:prstGeom prst="rect">
            <a:avLst/>
          </a:prstGeom>
          <a:noFill/>
          <a:ln w="9525">
            <a:noFill/>
            <a:miter lim="800000"/>
            <a:headEnd/>
            <a:tailEnd/>
          </a:ln>
        </p:spPr>
      </p:pic>
    </p:spTree>
    <p:extLst>
      <p:ext uri="{BB962C8B-B14F-4D97-AF65-F5344CB8AC3E}">
        <p14:creationId xmlns:p14="http://schemas.microsoft.com/office/powerpoint/2010/main" val="25364681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609209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9940"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843" name="Picture 3"/>
          <p:cNvPicPr>
            <a:picLocks noChangeAspect="1" noChangeArrowheads="1"/>
          </p:cNvPicPr>
          <p:nvPr/>
        </p:nvPicPr>
        <p:blipFill>
          <a:blip r:embed="rId7" cstate="screen"/>
          <a:srcRect/>
          <a:stretch>
            <a:fillRect/>
          </a:stretch>
        </p:blipFill>
        <p:spPr bwMode="auto">
          <a:xfrm>
            <a:off x="1185724" y="289934"/>
            <a:ext cx="6994651" cy="6373697"/>
          </a:xfrm>
          <a:prstGeom prst="rect">
            <a:avLst/>
          </a:prstGeom>
          <a:noFill/>
          <a:ln w="9525">
            <a:noFill/>
            <a:miter lim="800000"/>
            <a:headEnd/>
            <a:tailEnd/>
          </a:ln>
        </p:spPr>
      </p:pic>
    </p:spTree>
    <p:extLst>
      <p:ext uri="{BB962C8B-B14F-4D97-AF65-F5344CB8AC3E}">
        <p14:creationId xmlns:p14="http://schemas.microsoft.com/office/powerpoint/2010/main" val="25364681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609209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0964"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txBox="1">
            <a:spLocks/>
          </p:cNvSpPr>
          <p:nvPr/>
        </p:nvSpPr>
        <p:spPr>
          <a:xfrm>
            <a:off x="0" y="257125"/>
            <a:ext cx="9144000" cy="2623987"/>
          </a:xfrm>
          <a:prstGeom prst="rect">
            <a:avLst/>
          </a:prstGeom>
        </p:spPr>
        <p:txBody>
          <a:bodyPr vert="horz" lIns="0" tIns="0" rIns="0" bIns="0" rtlCol="0" anchor="t" anchorCtr="0">
            <a:normAutofit fontScale="97500"/>
          </a:bodyPr>
          <a:lstStyle/>
          <a:p>
            <a:pPr algn="ctr" defTabSz="914206" fontAlgn="auto">
              <a:spcAft>
                <a:spcPts val="0"/>
              </a:spcAft>
              <a:defRPr/>
            </a:pPr>
            <a:r>
              <a:rPr lang="en-US" sz="3700" b="1" dirty="0">
                <a:solidFill>
                  <a:schemeClr val="tx2"/>
                </a:solidFill>
                <a:latin typeface="Arial" pitchFamily="34" charset="0"/>
                <a:ea typeface="+mj-ea"/>
                <a:cs typeface="Arial" pitchFamily="34" charset="0"/>
              </a:rPr>
              <a:t>MAPPs Deliverables 2014-2015</a:t>
            </a:r>
          </a:p>
          <a:p>
            <a:pPr marL="349861" indent="-349861" algn="ctr" defTabSz="914206" fontAlgn="auto">
              <a:spcAft>
                <a:spcPts val="0"/>
              </a:spcAft>
              <a:defRPr/>
            </a:pPr>
            <a:endParaRPr lang="en-GB" b="1" dirty="0">
              <a:solidFill>
                <a:schemeClr val="tx2"/>
              </a:solidFill>
              <a:latin typeface="Arial" pitchFamily="34" charset="0"/>
              <a:ea typeface="+mj-ea"/>
              <a:cs typeface="Arial"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478312083"/>
              </p:ext>
            </p:extLst>
          </p:nvPr>
        </p:nvGraphicFramePr>
        <p:xfrm>
          <a:off x="539751" y="1708690"/>
          <a:ext cx="8135938" cy="4061048"/>
        </p:xfrm>
        <a:graphic>
          <a:graphicData uri="http://schemas.openxmlformats.org/drawingml/2006/table">
            <a:tbl>
              <a:tblPr/>
              <a:tblGrid>
                <a:gridCol w="1922463"/>
                <a:gridCol w="6213475"/>
              </a:tblGrid>
              <a:tr h="1312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898"/>
                          </a:solidFill>
                          <a:effectLst/>
                          <a:latin typeface="Arial" charset="0"/>
                          <a:ea typeface="MS PGothic" charset="0"/>
                          <a:cs typeface="MS PGothic" charset="0"/>
                        </a:rPr>
                        <a:t>Objectives </a:t>
                      </a:r>
                    </a:p>
                  </a:txBody>
                  <a:tcPr marL="91431" marR="91431" marT="45717" marB="4571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rgbClr val="77787B"/>
                          </a:solidFill>
                          <a:effectLst/>
                          <a:latin typeface="Arial" charset="0"/>
                          <a:ea typeface="MS PGothic" charset="0"/>
                          <a:cs typeface="Arial" charset="0"/>
                        </a:rPr>
                        <a:t>Explore the feasibility and the benefits of adaptive approaches in the context of current regulatory framework</a:t>
                      </a:r>
                      <a:endParaRPr kumimoji="0" lang="en-US" sz="2400" b="0" i="0" u="none" strike="noStrike" cap="none" normalizeH="0" baseline="0" dirty="0">
                        <a:ln>
                          <a:noFill/>
                        </a:ln>
                        <a:solidFill>
                          <a:srgbClr val="000000"/>
                        </a:solidFill>
                        <a:effectLst/>
                        <a:latin typeface="Arial" charset="0"/>
                        <a:ea typeface="MS PGothic" charset="0"/>
                        <a:cs typeface="MS PGothic" charset="0"/>
                      </a:endParaRPr>
                    </a:p>
                  </a:txBody>
                  <a:tcPr marL="91431" marR="91431" marT="45717" marB="4571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AE8ED"/>
                    </a:solidFill>
                  </a:tcPr>
                </a:tc>
              </a:tr>
              <a:tr h="27490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898"/>
                          </a:solidFill>
                          <a:effectLst/>
                          <a:latin typeface="Arial" charset="0"/>
                          <a:ea typeface="MS PGothic" charset="0"/>
                          <a:cs typeface="MS PGothic" charset="0"/>
                        </a:rPr>
                        <a:t>Expected deliverables </a:t>
                      </a:r>
                    </a:p>
                  </a:txBody>
                  <a:tcPr marL="91431" marR="91431" marT="45717" marB="4571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CFD9"/>
                    </a:solidFill>
                  </a:tcPr>
                </a:tc>
                <a:tc>
                  <a:txBody>
                    <a:bodyPr/>
                    <a:lstStyle/>
                    <a:p>
                      <a:pPr marL="285750" marR="0" lvl="0" indent="-285750" algn="l" defTabSz="914400" rtl="0" eaLnBrk="1" fontAlgn="base" latinLnBrk="0" hangingPunct="1">
                        <a:lnSpc>
                          <a:spcPct val="100000"/>
                        </a:lnSpc>
                        <a:spcBef>
                          <a:spcPct val="0"/>
                        </a:spcBef>
                        <a:spcAft>
                          <a:spcPts val="600"/>
                        </a:spcAft>
                        <a:buClrTx/>
                        <a:buSzTx/>
                        <a:buFont typeface="Arial" charset="0"/>
                        <a:buChar char="•"/>
                        <a:tabLst/>
                      </a:pPr>
                      <a:r>
                        <a:rPr kumimoji="0" lang="en-GB" sz="2400" b="0" i="0" u="none" strike="noStrike" cap="none" normalizeH="0" baseline="0" dirty="0" smtClean="0">
                          <a:ln>
                            <a:noFill/>
                          </a:ln>
                          <a:solidFill>
                            <a:srgbClr val="77787B"/>
                          </a:solidFill>
                          <a:effectLst/>
                          <a:latin typeface="Arial" charset="0"/>
                          <a:ea typeface="MS PGothic" charset="0"/>
                          <a:cs typeface="MS PGothic" charset="0"/>
                        </a:rPr>
                        <a:t>Pilots submitted to EMA’s Safe Harbour and learnings shared</a:t>
                      </a:r>
                      <a:endParaRPr kumimoji="0" lang="en-US" sz="2400" b="0" i="0" u="none" strike="noStrike" cap="none" normalizeH="0" baseline="0" dirty="0">
                        <a:ln>
                          <a:noFill/>
                        </a:ln>
                        <a:solidFill>
                          <a:srgbClr val="77787B"/>
                        </a:solidFill>
                        <a:effectLst/>
                        <a:latin typeface="Arial" charset="0"/>
                        <a:ea typeface="MS PGothic" charset="0"/>
                        <a:cs typeface="MS PGothic" charset="0"/>
                      </a:endParaRPr>
                    </a:p>
                    <a:p>
                      <a:pPr marL="285750" marR="0" lvl="0" indent="-285750" algn="l" defTabSz="914400" rtl="0" eaLnBrk="1" fontAlgn="base" latinLnBrk="0" hangingPunct="1">
                        <a:lnSpc>
                          <a:spcPct val="100000"/>
                        </a:lnSpc>
                        <a:spcBef>
                          <a:spcPct val="0"/>
                        </a:spcBef>
                        <a:spcAft>
                          <a:spcPts val="600"/>
                        </a:spcAft>
                        <a:buClrTx/>
                        <a:buSzTx/>
                        <a:buFont typeface="Arial" charset="0"/>
                        <a:buChar char="•"/>
                        <a:tabLst/>
                      </a:pPr>
                      <a:r>
                        <a:rPr kumimoji="0" lang="nl-BE" sz="2400" b="0" i="0" u="none" strike="noStrike" cap="none" normalizeH="0" baseline="0" dirty="0">
                          <a:ln>
                            <a:noFill/>
                          </a:ln>
                          <a:solidFill>
                            <a:srgbClr val="77787B"/>
                          </a:solidFill>
                          <a:effectLst/>
                          <a:latin typeface="Arial" charset="0"/>
                          <a:ea typeface="MS PGothic" charset="0"/>
                          <a:cs typeface="MS PGothic" charset="0"/>
                        </a:rPr>
                        <a:t>IMI2 </a:t>
                      </a:r>
                      <a:r>
                        <a:rPr kumimoji="0" lang="nl-BE" sz="2400" b="0" i="0" u="none" strike="noStrike" cap="none" normalizeH="0" baseline="0" dirty="0" smtClean="0">
                          <a:ln>
                            <a:noFill/>
                          </a:ln>
                          <a:solidFill>
                            <a:srgbClr val="77787B"/>
                          </a:solidFill>
                          <a:effectLst/>
                          <a:latin typeface="Arial" charset="0"/>
                          <a:ea typeface="MS PGothic" charset="0"/>
                          <a:cs typeface="MS PGothic" charset="0"/>
                        </a:rPr>
                        <a:t>projects</a:t>
                      </a:r>
                      <a:endParaRPr kumimoji="0" lang="en-US" sz="2400" b="0" i="0" u="none" strike="noStrike" cap="none" normalizeH="0" baseline="0" dirty="0">
                        <a:ln>
                          <a:noFill/>
                        </a:ln>
                        <a:solidFill>
                          <a:srgbClr val="77787B"/>
                        </a:solidFill>
                        <a:effectLst/>
                        <a:latin typeface="Arial" charset="0"/>
                        <a:ea typeface="MS PGothic" charset="0"/>
                        <a:cs typeface="MS PGothic" charset="0"/>
                      </a:endParaRPr>
                    </a:p>
                    <a:p>
                      <a:pPr marL="285750" marR="0" lvl="0" indent="-285750" algn="l" defTabSz="914400" rtl="0" eaLnBrk="1" fontAlgn="base" latinLnBrk="0" hangingPunct="1">
                        <a:lnSpc>
                          <a:spcPct val="100000"/>
                        </a:lnSpc>
                        <a:spcBef>
                          <a:spcPct val="0"/>
                        </a:spcBef>
                        <a:spcAft>
                          <a:spcPts val="600"/>
                        </a:spcAft>
                        <a:buClrTx/>
                        <a:buSzTx/>
                        <a:buFont typeface="Arial" charset="0"/>
                        <a:buChar char="•"/>
                        <a:tabLst/>
                      </a:pPr>
                      <a:r>
                        <a:rPr kumimoji="0" lang="en-US" sz="2400" b="0" i="0" u="none" strike="noStrike" cap="none" normalizeH="0" baseline="0" dirty="0" smtClean="0">
                          <a:ln>
                            <a:noFill/>
                          </a:ln>
                          <a:solidFill>
                            <a:srgbClr val="77787B"/>
                          </a:solidFill>
                          <a:effectLst/>
                          <a:latin typeface="Arial" charset="0"/>
                          <a:ea typeface="MS PGothic" charset="0"/>
                          <a:cs typeface="MS PGothic" charset="0"/>
                        </a:rPr>
                        <a:t>Aligned understanding with all stakeholders </a:t>
                      </a:r>
                      <a:endParaRPr kumimoji="0" lang="en-US" sz="2400" b="0" i="0" u="none" strike="noStrike" cap="none" normalizeH="0" baseline="0" dirty="0">
                        <a:ln>
                          <a:noFill/>
                        </a:ln>
                        <a:solidFill>
                          <a:srgbClr val="77787B"/>
                        </a:solidFill>
                        <a:effectLst/>
                        <a:latin typeface="Arial" charset="0"/>
                        <a:ea typeface="MS PGothic" charset="0"/>
                        <a:cs typeface="MS PGothic" charset="0"/>
                      </a:endParaRPr>
                    </a:p>
                  </a:txBody>
                  <a:tcPr marL="91431" marR="91431" marT="45717" marB="4571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2CFD9"/>
                    </a:solidFill>
                  </a:tcPr>
                </a:tc>
              </a:tr>
            </a:tbl>
          </a:graphicData>
        </a:graphic>
      </p:graphicFrame>
    </p:spTree>
    <p:extLst>
      <p:ext uri="{BB962C8B-B14F-4D97-AF65-F5344CB8AC3E}">
        <p14:creationId xmlns:p14="http://schemas.microsoft.com/office/powerpoint/2010/main" val="25364681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1297607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1988"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txBox="1">
            <a:spLocks/>
          </p:cNvSpPr>
          <p:nvPr/>
        </p:nvSpPr>
        <p:spPr>
          <a:xfrm>
            <a:off x="0" y="2079752"/>
            <a:ext cx="9144000" cy="2623987"/>
          </a:xfrm>
          <a:prstGeom prst="rect">
            <a:avLst/>
          </a:prstGeom>
        </p:spPr>
        <p:txBody>
          <a:bodyPr vert="horz" lIns="0" tIns="0" rIns="0" bIns="0" rtlCol="0" anchor="t" anchorCtr="0">
            <a:normAutofit fontScale="97500"/>
          </a:bodyPr>
          <a:lstStyle/>
          <a:p>
            <a:pPr algn="ctr" defTabSz="914206" fontAlgn="auto">
              <a:spcAft>
                <a:spcPts val="0"/>
              </a:spcAft>
              <a:defRPr/>
            </a:pPr>
            <a:r>
              <a:rPr lang="en-US" sz="3700" b="1" dirty="0">
                <a:solidFill>
                  <a:schemeClr val="tx2"/>
                </a:solidFill>
                <a:latin typeface="Arial" pitchFamily="34" charset="0"/>
                <a:ea typeface="+mj-ea"/>
                <a:cs typeface="Arial" pitchFamily="34" charset="0"/>
              </a:rPr>
              <a:t>MAPPs</a:t>
            </a:r>
          </a:p>
          <a:p>
            <a:pPr algn="ctr" defTabSz="914206" fontAlgn="auto">
              <a:spcAft>
                <a:spcPts val="0"/>
              </a:spcAft>
              <a:defRPr/>
            </a:pPr>
            <a:r>
              <a:rPr lang="en-US" sz="3700" b="1" dirty="0">
                <a:solidFill>
                  <a:schemeClr val="tx2"/>
                </a:solidFill>
                <a:latin typeface="Arial" pitchFamily="34" charset="0"/>
                <a:ea typeface="+mj-ea"/>
                <a:cs typeface="Arial" pitchFamily="34" charset="0"/>
              </a:rPr>
              <a:t>and</a:t>
            </a:r>
          </a:p>
          <a:p>
            <a:pPr algn="ctr" defTabSz="914206" fontAlgn="auto">
              <a:spcAft>
                <a:spcPts val="0"/>
              </a:spcAft>
              <a:defRPr/>
            </a:pPr>
            <a:r>
              <a:rPr lang="en-US" sz="3700" b="1" dirty="0">
                <a:solidFill>
                  <a:schemeClr val="tx2"/>
                </a:solidFill>
                <a:latin typeface="Arial" pitchFamily="34" charset="0"/>
                <a:ea typeface="+mj-ea"/>
                <a:cs typeface="Arial" pitchFamily="34" charset="0"/>
              </a:rPr>
              <a:t>EMA: Pilot</a:t>
            </a:r>
          </a:p>
          <a:p>
            <a:pPr algn="ctr" defTabSz="914206" fontAlgn="auto">
              <a:spcAft>
                <a:spcPts val="0"/>
              </a:spcAft>
              <a:defRPr/>
            </a:pPr>
            <a:r>
              <a:rPr lang="en-US" sz="3700" b="1" dirty="0">
                <a:solidFill>
                  <a:schemeClr val="tx2"/>
                </a:solidFill>
                <a:latin typeface="Arial" pitchFamily="34" charset="0"/>
                <a:ea typeface="+mj-ea"/>
                <a:cs typeface="Arial" pitchFamily="34" charset="0"/>
              </a:rPr>
              <a:t>Commission: STAMP</a:t>
            </a:r>
          </a:p>
        </p:txBody>
      </p:sp>
    </p:spTree>
    <p:extLst>
      <p:ext uri="{BB962C8B-B14F-4D97-AF65-F5344CB8AC3E}">
        <p14:creationId xmlns:p14="http://schemas.microsoft.com/office/powerpoint/2010/main" val="36472257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6" tIns="46643" rIns="93286" bIns="46643"/>
          <a:lstStyle>
            <a:lvl1pPr eaLnBrk="0" hangingPunct="0">
              <a:defRPr sz="2400">
                <a:solidFill>
                  <a:schemeClr val="tx1"/>
                </a:solidFill>
                <a:latin typeface="Arial" charset="0"/>
                <a:ea typeface="MS PGothic" charset="0"/>
                <a:cs typeface="MS PGothic" charset="0"/>
              </a:defRPr>
            </a:lvl1pPr>
            <a:lvl2pPr marL="742871" indent="-285720" eaLnBrk="0" hangingPunct="0">
              <a:defRPr sz="2400">
                <a:solidFill>
                  <a:schemeClr val="tx1"/>
                </a:solidFill>
                <a:latin typeface="Arial" charset="0"/>
                <a:ea typeface="MS PGothic" charset="0"/>
                <a:cs typeface="MS PGothic" charset="0"/>
              </a:defRPr>
            </a:lvl2pPr>
            <a:lvl3pPr marL="1142879" indent="-228576" eaLnBrk="0" hangingPunct="0">
              <a:defRPr sz="2400">
                <a:solidFill>
                  <a:schemeClr val="tx1"/>
                </a:solidFill>
                <a:latin typeface="Arial" charset="0"/>
                <a:ea typeface="MS PGothic" charset="0"/>
                <a:cs typeface="MS PGothic" charset="0"/>
              </a:defRPr>
            </a:lvl3pPr>
            <a:lvl4pPr marL="1600030" indent="-228576" eaLnBrk="0" hangingPunct="0">
              <a:defRPr sz="2400">
                <a:solidFill>
                  <a:schemeClr val="tx1"/>
                </a:solidFill>
                <a:latin typeface="Arial" charset="0"/>
                <a:ea typeface="MS PGothic" charset="0"/>
                <a:cs typeface="MS PGothic" charset="0"/>
              </a:defRPr>
            </a:lvl4pPr>
            <a:lvl5pPr marL="2057182" indent="-228576" eaLnBrk="0" hangingPunct="0">
              <a:defRPr sz="2400">
                <a:solidFill>
                  <a:schemeClr val="tx1"/>
                </a:solidFill>
                <a:latin typeface="Arial" charset="0"/>
                <a:ea typeface="MS PGothic" charset="0"/>
                <a:cs typeface="MS PGothic" charset="0"/>
              </a:defRPr>
            </a:lvl5pPr>
            <a:lvl6pPr marL="2514333" indent="-228576" eaLnBrk="0" fontAlgn="base" hangingPunct="0">
              <a:spcBef>
                <a:spcPct val="0"/>
              </a:spcBef>
              <a:spcAft>
                <a:spcPct val="0"/>
              </a:spcAft>
              <a:defRPr sz="2400">
                <a:solidFill>
                  <a:schemeClr val="tx1"/>
                </a:solidFill>
                <a:latin typeface="Arial" charset="0"/>
                <a:ea typeface="MS PGothic" charset="0"/>
                <a:cs typeface="MS PGothic" charset="0"/>
              </a:defRPr>
            </a:lvl6pPr>
            <a:lvl7pPr marL="2971485" indent="-228576" eaLnBrk="0" fontAlgn="base" hangingPunct="0">
              <a:spcBef>
                <a:spcPct val="0"/>
              </a:spcBef>
              <a:spcAft>
                <a:spcPct val="0"/>
              </a:spcAft>
              <a:defRPr sz="2400">
                <a:solidFill>
                  <a:schemeClr val="tx1"/>
                </a:solidFill>
                <a:latin typeface="Arial" charset="0"/>
                <a:ea typeface="MS PGothic" charset="0"/>
                <a:cs typeface="MS PGothic" charset="0"/>
              </a:defRPr>
            </a:lvl7pPr>
            <a:lvl8pPr marL="3428637" indent="-228576" eaLnBrk="0" fontAlgn="base" hangingPunct="0">
              <a:spcBef>
                <a:spcPct val="0"/>
              </a:spcBef>
              <a:spcAft>
                <a:spcPct val="0"/>
              </a:spcAft>
              <a:defRPr sz="2400">
                <a:solidFill>
                  <a:schemeClr val="tx1"/>
                </a:solidFill>
                <a:latin typeface="Arial" charset="0"/>
                <a:ea typeface="MS PGothic" charset="0"/>
                <a:cs typeface="MS PGothic" charset="0"/>
              </a:defRPr>
            </a:lvl8pPr>
            <a:lvl9pPr marL="3885788" indent="-228576"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9DA5A70-C93F-5B40-86C2-6295531A59E4}" type="slidenum">
              <a:rPr lang="fr-BE" sz="700">
                <a:solidFill>
                  <a:srgbClr val="77787B"/>
                </a:solidFill>
                <a:cs typeface="Arial" charset="0"/>
              </a:rPr>
              <a:pPr eaLnBrk="1" hangingPunct="1"/>
              <a:t>28</a:t>
            </a:fld>
            <a:endParaRPr lang="fr-BE" sz="700" dirty="0">
              <a:solidFill>
                <a:srgbClr val="77787B"/>
              </a:solidFill>
              <a:cs typeface="Arial" charset="0"/>
            </a:endParaRPr>
          </a:p>
        </p:txBody>
      </p:sp>
      <p:sp>
        <p:nvSpPr>
          <p:cNvPr id="6" name="Title 5"/>
          <p:cNvSpPr>
            <a:spLocks noGrp="1"/>
          </p:cNvSpPr>
          <p:nvPr>
            <p:ph type="title"/>
          </p:nvPr>
        </p:nvSpPr>
        <p:spPr/>
        <p:txBody>
          <a:bodyPr>
            <a:noAutofit/>
          </a:bodyPr>
          <a:lstStyle/>
          <a:p>
            <a:r>
              <a:rPr lang="en-GB" sz="2900" dirty="0" smtClean="0">
                <a:latin typeface="Arial" charset="0"/>
                <a:ea typeface="MS PGothic" charset="0"/>
              </a:rPr>
              <a:t>EMA MAPPs Pilot</a:t>
            </a:r>
            <a:endParaRPr lang="en-US" sz="2900" dirty="0"/>
          </a:p>
        </p:txBody>
      </p:sp>
      <p:sp>
        <p:nvSpPr>
          <p:cNvPr id="8" name="Content Placeholder 7"/>
          <p:cNvSpPr>
            <a:spLocks noGrp="1"/>
          </p:cNvSpPr>
          <p:nvPr>
            <p:ph idx="1"/>
          </p:nvPr>
        </p:nvSpPr>
        <p:spPr>
          <a:xfrm>
            <a:off x="403848" y="1294997"/>
            <a:ext cx="8383327" cy="4929465"/>
          </a:xfrm>
        </p:spPr>
        <p:txBody>
          <a:bodyPr>
            <a:normAutofit/>
          </a:bodyPr>
          <a:lstStyle/>
          <a:p>
            <a:pPr marL="466481">
              <a:spcBef>
                <a:spcPts val="612"/>
              </a:spcBef>
              <a:spcAft>
                <a:spcPts val="612"/>
              </a:spcAft>
            </a:pPr>
            <a:r>
              <a:rPr lang="en-US" sz="2000" dirty="0" smtClean="0"/>
              <a:t>EMA has 58 applications as of April 2015, of which roughly one-third have been selected for further discussion</a:t>
            </a:r>
          </a:p>
          <a:p>
            <a:pPr marL="466481">
              <a:spcBef>
                <a:spcPts val="612"/>
              </a:spcBef>
              <a:spcAft>
                <a:spcPts val="612"/>
              </a:spcAft>
            </a:pPr>
            <a:r>
              <a:rPr lang="en-US" sz="2000" dirty="0" smtClean="0"/>
              <a:t>Tools are needed to stimulate designing a non linear adaptive pathway, as current pilots are essentially linear in design </a:t>
            </a:r>
          </a:p>
          <a:p>
            <a:pPr marL="466481">
              <a:spcBef>
                <a:spcPts val="612"/>
              </a:spcBef>
              <a:spcAft>
                <a:spcPts val="612"/>
              </a:spcAft>
            </a:pPr>
            <a:r>
              <a:rPr lang="en-US" sz="2000" dirty="0" smtClean="0"/>
              <a:t>Industry is trying to respond to the request for more ‘creative intelligence’ in pilot submissions</a:t>
            </a:r>
          </a:p>
          <a:p>
            <a:pPr marL="466481">
              <a:spcBef>
                <a:spcPts val="612"/>
              </a:spcBef>
              <a:spcAft>
                <a:spcPts val="612"/>
              </a:spcAft>
            </a:pPr>
            <a:r>
              <a:rPr lang="en-US" sz="2000" dirty="0" smtClean="0"/>
              <a:t>Next Steps:</a:t>
            </a:r>
          </a:p>
          <a:p>
            <a:pPr marL="866446" lvl="1">
              <a:spcBef>
                <a:spcPts val="612"/>
              </a:spcBef>
              <a:spcAft>
                <a:spcPts val="612"/>
              </a:spcAft>
            </a:pPr>
            <a:r>
              <a:rPr lang="en-US" sz="1900" dirty="0" smtClean="0"/>
              <a:t>Use pilot to develop feedback and recommendations to improve processes for industry and EMA  for MAPPs going forward</a:t>
            </a:r>
          </a:p>
          <a:p>
            <a:pPr marL="866446" lvl="1">
              <a:spcBef>
                <a:spcPts val="612"/>
              </a:spcBef>
              <a:spcAft>
                <a:spcPts val="612"/>
              </a:spcAft>
            </a:pPr>
            <a:r>
              <a:rPr lang="en-US" sz="1900" dirty="0" smtClean="0"/>
              <a:t>Include feedback into CSA - Adapt Smart to improve process and create needed tools &amp; methodologies.</a:t>
            </a:r>
          </a:p>
        </p:txBody>
      </p:sp>
      <p:sp>
        <p:nvSpPr>
          <p:cNvPr id="9" name="Rectangle 8"/>
          <p:cNvSpPr/>
          <p:nvPr/>
        </p:nvSpPr>
        <p:spPr>
          <a:xfrm>
            <a:off x="1227242" y="6363712"/>
            <a:ext cx="8116971" cy="282625"/>
          </a:xfrm>
          <a:prstGeom prst="rect">
            <a:avLst/>
          </a:prstGeom>
        </p:spPr>
        <p:txBody>
          <a:bodyPr wrap="square" lIns="93296" tIns="46648" rIns="93296" bIns="46648">
            <a:spAutoFit/>
          </a:bodyPr>
          <a:lstStyle/>
          <a:p>
            <a:pPr marL="466481">
              <a:spcBef>
                <a:spcPts val="612"/>
              </a:spcBef>
            </a:pPr>
            <a:r>
              <a:rPr lang="en-US" sz="1200" dirty="0">
                <a:hlinkClick r:id="rId3"/>
              </a:rPr>
              <a:t>Conference report, Royal College of Physicians, Oct 21</a:t>
            </a:r>
            <a:r>
              <a:rPr lang="en-US" sz="1200" baseline="30000" dirty="0">
                <a:hlinkClick r:id="rId3"/>
              </a:rPr>
              <a:t>st</a:t>
            </a:r>
            <a:r>
              <a:rPr lang="en-US" sz="1200" dirty="0">
                <a:hlinkClick r:id="rId3"/>
              </a:rPr>
              <a:t>, 2014</a:t>
            </a:r>
            <a:endParaRPr lang="en-US" dirty="0"/>
          </a:p>
        </p:txBody>
      </p:sp>
    </p:spTree>
    <p:extLst>
      <p:ext uri="{BB962C8B-B14F-4D97-AF65-F5344CB8AC3E}">
        <p14:creationId xmlns:p14="http://schemas.microsoft.com/office/powerpoint/2010/main" val="26600050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13460037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3012"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4"/>
          <p:cNvSpPr>
            <a:spLocks noGrp="1"/>
          </p:cNvSpPr>
          <p:nvPr>
            <p:ph type="sldNum" sz="quarter" idx="4294967295"/>
          </p:nvPr>
        </p:nvSpPr>
        <p:spPr>
          <a:xfrm>
            <a:off x="8568000" y="6514923"/>
            <a:ext cx="481456" cy="226447"/>
          </a:xfrm>
          <a:prstGeom prst="rect">
            <a:avLst/>
          </a:prstGeom>
        </p:spPr>
        <p:txBody>
          <a:bodyPr lIns="93296" tIns="46648" rIns="93296" bIns="46648"/>
          <a:lstStyle/>
          <a:p>
            <a:fld id="{D3D105AC-706C-4C9B-B833-875CD683D325}" type="slidenum">
              <a:rPr lang="fr-BE" smtClean="0"/>
              <a:pPr/>
              <a:t>29</a:t>
            </a:fld>
            <a:endParaRPr lang="fr-BE" dirty="0"/>
          </a:p>
        </p:txBody>
      </p:sp>
      <p:sp>
        <p:nvSpPr>
          <p:cNvPr id="10" name="Title 9"/>
          <p:cNvSpPr>
            <a:spLocks noGrp="1"/>
          </p:cNvSpPr>
          <p:nvPr>
            <p:ph type="title"/>
          </p:nvPr>
        </p:nvSpPr>
        <p:spPr>
          <a:xfrm>
            <a:off x="540000" y="453878"/>
            <a:ext cx="8136456" cy="512736"/>
          </a:xfrm>
        </p:spPr>
        <p:txBody>
          <a:bodyPr>
            <a:normAutofit fontScale="90000"/>
          </a:bodyPr>
          <a:lstStyle/>
          <a:p>
            <a:r>
              <a:rPr lang="en-US" sz="2900" dirty="0" smtClean="0">
                <a:solidFill>
                  <a:schemeClr val="tx2"/>
                </a:solidFill>
              </a:rPr>
              <a:t>Commission Expert Group on Safe and Timely Access to Medicines for Patients (STAMP)</a:t>
            </a:r>
            <a:r>
              <a:rPr lang="en-GB" sz="2900" dirty="0" smtClean="0">
                <a:solidFill>
                  <a:schemeClr val="tx2"/>
                </a:solidFill>
              </a:rPr>
              <a:t/>
            </a:r>
            <a:br>
              <a:rPr lang="en-GB" sz="2900" dirty="0" smtClean="0">
                <a:solidFill>
                  <a:schemeClr val="tx2"/>
                </a:solidFill>
              </a:rPr>
            </a:br>
            <a:endParaRPr lang="en-US" sz="2900" dirty="0">
              <a:solidFill>
                <a:schemeClr val="tx2"/>
              </a:solidFill>
            </a:endParaRPr>
          </a:p>
        </p:txBody>
      </p:sp>
      <p:sp>
        <p:nvSpPr>
          <p:cNvPr id="13" name="Content Placeholder 2"/>
          <p:cNvSpPr txBox="1">
            <a:spLocks/>
          </p:cNvSpPr>
          <p:nvPr/>
        </p:nvSpPr>
        <p:spPr>
          <a:xfrm>
            <a:off x="515024" y="1362183"/>
            <a:ext cx="7984941" cy="4799327"/>
          </a:xfrm>
          <a:prstGeom prst="rect">
            <a:avLst/>
          </a:prstGeom>
        </p:spPr>
        <p:txBody>
          <a:bodyPr lIns="93296" tIns="46648" rIns="93296" bIns="46648">
            <a:noAutofit/>
          </a:bodyPr>
          <a:lstStyle/>
          <a:p>
            <a:pPr marL="342828" indent="-342828" defTabSz="914206" fontAlgn="auto">
              <a:spcBef>
                <a:spcPts val="0"/>
              </a:spcBef>
              <a:spcAft>
                <a:spcPts val="1224"/>
              </a:spcAft>
              <a:buClr>
                <a:schemeClr val="accent1"/>
              </a:buClr>
              <a:buSzPct val="90000"/>
              <a:buFont typeface="Wingdings 2" pitchFamily="18" charset="2"/>
              <a:buChar char=""/>
              <a:defRPr/>
            </a:pPr>
            <a:r>
              <a:rPr lang="en-US" sz="2000" dirty="0">
                <a:solidFill>
                  <a:schemeClr val="tx1">
                    <a:lumMod val="50000"/>
                    <a:lumOff val="50000"/>
                  </a:schemeClr>
                </a:solidFill>
              </a:rPr>
              <a:t>International Representatives from 23 Member States and the European Medicines Agency</a:t>
            </a:r>
          </a:p>
          <a:p>
            <a:pPr marL="342828" indent="-342828" defTabSz="914206" fontAlgn="auto">
              <a:spcBef>
                <a:spcPts val="0"/>
              </a:spcBef>
              <a:spcAft>
                <a:spcPts val="1224"/>
              </a:spcAft>
              <a:buClr>
                <a:schemeClr val="accent1"/>
              </a:buClr>
              <a:buSzPct val="90000"/>
              <a:buFont typeface="Wingdings 2" pitchFamily="18" charset="2"/>
              <a:buChar char=""/>
              <a:defRPr/>
            </a:pPr>
            <a:r>
              <a:rPr lang="en-US" sz="2000" dirty="0" err="1">
                <a:solidFill>
                  <a:schemeClr val="tx1">
                    <a:lumMod val="50000"/>
                    <a:lumOff val="50000"/>
                  </a:schemeClr>
                </a:solidFill>
              </a:rPr>
              <a:t>Optimise</a:t>
            </a:r>
            <a:r>
              <a:rPr lang="en-US" sz="2000" dirty="0">
                <a:solidFill>
                  <a:schemeClr val="tx1">
                    <a:lumMod val="50000"/>
                    <a:lumOff val="50000"/>
                  </a:schemeClr>
                </a:solidFill>
              </a:rPr>
              <a:t> the use of existing regulatory tools to improve the safe and timely access and availability of medicines for patients </a:t>
            </a:r>
          </a:p>
          <a:p>
            <a:pPr marL="342828" indent="-342828" defTabSz="914206" fontAlgn="auto">
              <a:spcBef>
                <a:spcPts val="0"/>
              </a:spcBef>
              <a:spcAft>
                <a:spcPts val="1224"/>
              </a:spcAft>
              <a:buClr>
                <a:schemeClr val="accent1"/>
              </a:buClr>
              <a:buSzPct val="90000"/>
              <a:buFont typeface="Wingdings 2" pitchFamily="18" charset="2"/>
              <a:buChar char=""/>
              <a:defRPr/>
            </a:pPr>
            <a:r>
              <a:rPr lang="en-US" sz="2000" dirty="0">
                <a:solidFill>
                  <a:schemeClr val="tx1">
                    <a:lumMod val="50000"/>
                    <a:lumOff val="50000"/>
                  </a:schemeClr>
                </a:solidFill>
              </a:rPr>
              <a:t>Provide advice and expertise to the Commission services in relation to the implementation of the EU Pharmaceutical legislation, </a:t>
            </a:r>
          </a:p>
          <a:p>
            <a:pPr marL="342828" indent="-342828" defTabSz="914206" fontAlgn="auto">
              <a:spcBef>
                <a:spcPts val="0"/>
              </a:spcBef>
              <a:spcAft>
                <a:spcPts val="1224"/>
              </a:spcAft>
              <a:buClr>
                <a:schemeClr val="accent1"/>
              </a:buClr>
              <a:buSzPct val="90000"/>
              <a:buFont typeface="Wingdings 2" pitchFamily="18" charset="2"/>
              <a:buChar char=""/>
              <a:defRPr/>
            </a:pPr>
            <a:r>
              <a:rPr lang="en-US" sz="2000" dirty="0">
                <a:solidFill>
                  <a:schemeClr val="tx1">
                    <a:lumMod val="50000"/>
                    <a:lumOff val="50000"/>
                  </a:schemeClr>
                </a:solidFill>
              </a:rPr>
              <a:t>HTA, pricing and reimbursement will not be the focus of the STAMP</a:t>
            </a:r>
          </a:p>
          <a:p>
            <a:r>
              <a:rPr lang="en-US" sz="2000" b="1" dirty="0">
                <a:solidFill>
                  <a:schemeClr val="tx2"/>
                </a:solidFill>
              </a:rPr>
              <a:t>BUT</a:t>
            </a:r>
            <a:r>
              <a:rPr lang="en-US" sz="2000" b="1" dirty="0">
                <a:solidFill>
                  <a:schemeClr val="tx1">
                    <a:lumMod val="50000"/>
                    <a:lumOff val="50000"/>
                  </a:schemeClr>
                </a:solidFill>
              </a:rPr>
              <a:t>:</a:t>
            </a:r>
            <a:r>
              <a:rPr lang="en-US" sz="2000" dirty="0">
                <a:solidFill>
                  <a:schemeClr val="tx1">
                    <a:lumMod val="50000"/>
                    <a:lumOff val="50000"/>
                  </a:schemeClr>
                </a:solidFill>
              </a:rPr>
              <a:t> “synergies will be created with other groups and </a:t>
            </a:r>
          </a:p>
          <a:p>
            <a:r>
              <a:rPr lang="en-US" sz="2000" dirty="0">
                <a:solidFill>
                  <a:schemeClr val="tx1">
                    <a:lumMod val="50000"/>
                    <a:lumOff val="50000"/>
                  </a:schemeClr>
                </a:solidFill>
              </a:rPr>
              <a:t>European activities on these issues…this holistic approach means that market access cannot be separated from pricing and reimbursement decisions and strategies</a:t>
            </a:r>
            <a:endParaRPr lang="en-US" sz="2000" b="1" dirty="0">
              <a:solidFill>
                <a:schemeClr val="tx2"/>
              </a:solidFill>
            </a:endParaRPr>
          </a:p>
          <a:p>
            <a:pPr marL="342828" indent="-342828" defTabSz="914206" fontAlgn="auto">
              <a:spcBef>
                <a:spcPts val="0"/>
              </a:spcBef>
              <a:spcAft>
                <a:spcPts val="1224"/>
              </a:spcAft>
              <a:buClr>
                <a:schemeClr val="accent1"/>
              </a:buClr>
              <a:buSzPct val="90000"/>
              <a:defRPr/>
            </a:pPr>
            <a:endParaRPr lang="en-US" sz="2000" b="1" dirty="0">
              <a:solidFill>
                <a:schemeClr val="tx2"/>
              </a:solidFill>
            </a:endParaRPr>
          </a:p>
          <a:p>
            <a:pPr marL="342828" indent="-342828" defTabSz="914206" fontAlgn="auto">
              <a:spcBef>
                <a:spcPts val="0"/>
              </a:spcBef>
              <a:spcAft>
                <a:spcPts val="1224"/>
              </a:spcAft>
              <a:buClr>
                <a:schemeClr val="accent1"/>
              </a:buClr>
              <a:buSzPct val="90000"/>
              <a:defRPr/>
            </a:pPr>
            <a:endParaRPr lang="en-US" sz="2000" b="1" dirty="0">
              <a:solidFill>
                <a:schemeClr val="tx2"/>
              </a:solidFill>
            </a:endParaRPr>
          </a:p>
          <a:p>
            <a:pPr marL="342828" indent="-342828" defTabSz="914206" fontAlgn="auto">
              <a:spcBef>
                <a:spcPts val="0"/>
              </a:spcBef>
              <a:spcAft>
                <a:spcPts val="1224"/>
              </a:spcAft>
              <a:buClr>
                <a:schemeClr val="accent1"/>
              </a:buClr>
              <a:buSzPct val="90000"/>
              <a:buFont typeface="Wingdings 2" pitchFamily="18" charset="2"/>
              <a:buChar char=""/>
              <a:defRPr/>
            </a:pPr>
            <a:endParaRPr lang="en-US" sz="2000" dirty="0">
              <a:solidFill>
                <a:schemeClr val="tx1">
                  <a:lumMod val="50000"/>
                  <a:lumOff val="50000"/>
                </a:schemeClr>
              </a:solidFill>
            </a:endParaRPr>
          </a:p>
          <a:p>
            <a:pPr marL="342828" indent="-342828" defTabSz="914206" fontAlgn="auto">
              <a:spcBef>
                <a:spcPct val="20000"/>
              </a:spcBef>
              <a:spcAft>
                <a:spcPts val="612"/>
              </a:spcAft>
              <a:buClr>
                <a:srgbClr val="F5841F"/>
              </a:buClr>
              <a:defRPr/>
            </a:pPr>
            <a:endParaRPr lang="en-US" sz="2000" dirty="0">
              <a:solidFill>
                <a:srgbClr val="77787B"/>
              </a:solidFill>
              <a:latin typeface="Arial" pitchFamily="34" charset="0"/>
              <a:ea typeface="+mn-ea"/>
              <a:cs typeface="Arial" pitchFamily="34" charset="0"/>
            </a:endParaRPr>
          </a:p>
        </p:txBody>
      </p:sp>
    </p:spTree>
    <p:extLst>
      <p:ext uri="{BB962C8B-B14F-4D97-AF65-F5344CB8AC3E}">
        <p14:creationId xmlns:p14="http://schemas.microsoft.com/office/powerpoint/2010/main" val="22638849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Agenda</a:t>
            </a:r>
            <a:endParaRPr lang="en-US" dirty="0"/>
          </a:p>
        </p:txBody>
      </p:sp>
      <p:sp>
        <p:nvSpPr>
          <p:cNvPr id="3" name="Content Placeholder 2"/>
          <p:cNvSpPr>
            <a:spLocks noGrp="1"/>
          </p:cNvSpPr>
          <p:nvPr>
            <p:ph idx="1"/>
          </p:nvPr>
        </p:nvSpPr>
        <p:spPr>
          <a:xfrm>
            <a:off x="539750" y="1196752"/>
            <a:ext cx="8229600" cy="4525963"/>
          </a:xfrm>
        </p:spPr>
        <p:txBody>
          <a:bodyPr/>
          <a:lstStyle/>
          <a:p>
            <a:pPr>
              <a:spcBef>
                <a:spcPts val="0"/>
              </a:spcBef>
              <a:spcAft>
                <a:spcPts val="600"/>
              </a:spcAft>
            </a:pPr>
            <a:r>
              <a:rPr lang="en-GB" sz="2000" b="1" dirty="0" smtClean="0"/>
              <a:t>11:00 - 11:05   Introductions</a:t>
            </a:r>
            <a:r>
              <a:rPr lang="en-GB" sz="2000" dirty="0" smtClean="0"/>
              <a:t> Jeremy Haigh, EFPIA, Moderator</a:t>
            </a:r>
          </a:p>
          <a:p>
            <a:pPr>
              <a:spcBef>
                <a:spcPts val="0"/>
              </a:spcBef>
              <a:spcAft>
                <a:spcPts val="600"/>
              </a:spcAft>
            </a:pPr>
            <a:r>
              <a:rPr lang="en-GB" sz="2000" b="1" dirty="0" smtClean="0"/>
              <a:t>11:05 - 11:20   Keynote Address</a:t>
            </a:r>
            <a:r>
              <a:rPr lang="en-GB" sz="2000" dirty="0" smtClean="0"/>
              <a:t>: Hans-Georg </a:t>
            </a:r>
            <a:r>
              <a:rPr lang="en-GB" sz="2000" dirty="0" err="1" smtClean="0"/>
              <a:t>Eichler</a:t>
            </a:r>
            <a:r>
              <a:rPr lang="en-GB" sz="2000" dirty="0" smtClean="0"/>
              <a:t>, Senior Medical Officer, EMA</a:t>
            </a:r>
          </a:p>
          <a:p>
            <a:pPr>
              <a:spcBef>
                <a:spcPts val="0"/>
              </a:spcBef>
              <a:spcAft>
                <a:spcPts val="600"/>
              </a:spcAft>
            </a:pPr>
            <a:r>
              <a:rPr lang="en-GB" sz="2000" b="1" dirty="0" smtClean="0"/>
              <a:t>11:20 - 11:55   Progress Reports </a:t>
            </a:r>
            <a:endParaRPr lang="en-GB" sz="2000" dirty="0" smtClean="0"/>
          </a:p>
          <a:p>
            <a:pPr lvl="1">
              <a:spcBef>
                <a:spcPts val="0"/>
              </a:spcBef>
              <a:spcAft>
                <a:spcPts val="600"/>
              </a:spcAft>
            </a:pPr>
            <a:r>
              <a:rPr lang="en-GB" sz="1600" dirty="0" smtClean="0"/>
              <a:t>Karin Van Baelen, Head Global Regulatory Affairs at Janssen, J&amp;J, 2014 – MAPPs Deliverables</a:t>
            </a:r>
          </a:p>
          <a:p>
            <a:pPr lvl="1">
              <a:spcBef>
                <a:spcPts val="0"/>
              </a:spcBef>
              <a:spcAft>
                <a:spcPts val="600"/>
              </a:spcAft>
            </a:pPr>
            <a:r>
              <a:rPr lang="en-GB" sz="1600" dirty="0" smtClean="0"/>
              <a:t>James Anderson, Head of Corporate Government Affairs, GSK - Lessons Learned: Development, Regulatory, and Access Policy</a:t>
            </a:r>
          </a:p>
          <a:p>
            <a:pPr lvl="1">
              <a:spcBef>
                <a:spcPts val="0"/>
              </a:spcBef>
              <a:spcAft>
                <a:spcPts val="600"/>
              </a:spcAft>
            </a:pPr>
            <a:r>
              <a:rPr lang="en-GB" sz="1600" dirty="0" smtClean="0"/>
              <a:t>Luk Maes, Executive Director Regulatory Europe, BMS - The CSA, Moving MAPPs through IMI2 </a:t>
            </a:r>
            <a:endParaRPr lang="en-GB" sz="2000" dirty="0" smtClean="0"/>
          </a:p>
          <a:p>
            <a:pPr>
              <a:spcBef>
                <a:spcPts val="0"/>
              </a:spcBef>
              <a:spcAft>
                <a:spcPts val="600"/>
              </a:spcAft>
            </a:pPr>
            <a:r>
              <a:rPr lang="en-GB" sz="2000" b="1" dirty="0" smtClean="0"/>
              <a:t>11:55 - 12:30 Moderated Panel Discussion </a:t>
            </a:r>
            <a:endParaRPr lang="en-GB" sz="2000" dirty="0" smtClean="0"/>
          </a:p>
          <a:p>
            <a:pPr lvl="1">
              <a:spcBef>
                <a:spcPts val="0"/>
              </a:spcBef>
              <a:spcAft>
                <a:spcPts val="600"/>
              </a:spcAft>
            </a:pPr>
            <a:r>
              <a:rPr lang="en-GB" sz="1600" dirty="0" smtClean="0"/>
              <a:t>Hans-Georg </a:t>
            </a:r>
            <a:r>
              <a:rPr lang="en-GB" sz="1600" dirty="0" err="1" smtClean="0"/>
              <a:t>Eichler</a:t>
            </a:r>
            <a:r>
              <a:rPr lang="en-GB" sz="1600" dirty="0" smtClean="0"/>
              <a:t>, Senior Medical Officer, EMA </a:t>
            </a:r>
          </a:p>
          <a:p>
            <a:pPr lvl="1">
              <a:spcBef>
                <a:spcPts val="0"/>
              </a:spcBef>
              <a:spcAft>
                <a:spcPts val="600"/>
              </a:spcAft>
            </a:pPr>
            <a:r>
              <a:rPr lang="en-GB" sz="1600" dirty="0" smtClean="0"/>
              <a:t>Sue Forda, VP-Global Regulatory Affairs-International, Eli Lilly</a:t>
            </a:r>
          </a:p>
          <a:p>
            <a:pPr lvl="1">
              <a:spcBef>
                <a:spcPts val="0"/>
              </a:spcBef>
              <a:spcAft>
                <a:spcPts val="600"/>
              </a:spcAft>
            </a:pPr>
            <a:r>
              <a:rPr lang="en-GB" sz="1600" dirty="0" smtClean="0"/>
              <a:t>Sarah Garner, Associate Director Science Policy and Research, NICE</a:t>
            </a:r>
          </a:p>
          <a:p>
            <a:pPr lvl="1">
              <a:spcBef>
                <a:spcPts val="0"/>
              </a:spcBef>
              <a:spcAft>
                <a:spcPts val="600"/>
              </a:spcAft>
            </a:pPr>
            <a:r>
              <a:rPr lang="en-GB" sz="1600" dirty="0" smtClean="0"/>
              <a:t>Nathalie </a:t>
            </a:r>
            <a:r>
              <a:rPr lang="en-GB" sz="1600" dirty="0" err="1" smtClean="0"/>
              <a:t>Seigneuret</a:t>
            </a:r>
            <a:r>
              <a:rPr lang="en-GB" sz="1600" dirty="0" smtClean="0"/>
              <a:t>, Senior Scientific Project Manager, IMI </a:t>
            </a:r>
          </a:p>
          <a:p>
            <a:endParaRPr lang="en-US" sz="2000" dirty="0"/>
          </a:p>
        </p:txBody>
      </p:sp>
      <p:sp>
        <p:nvSpPr>
          <p:cNvPr id="4" name="Slide Number Placeholder 3"/>
          <p:cNvSpPr>
            <a:spLocks noGrp="1"/>
          </p:cNvSpPr>
          <p:nvPr>
            <p:ph type="sldNum" sz="quarter" idx="11"/>
          </p:nvPr>
        </p:nvSpPr>
        <p:spPr/>
        <p:txBody>
          <a:bodyPr/>
          <a:lstStyle/>
          <a:p>
            <a:pPr>
              <a:defRPr/>
            </a:pPr>
            <a:fld id="{250659C3-8D91-4D8E-848C-8554A44DB493}" type="slidenum">
              <a:rPr lang="fr-BE" smtClean="0"/>
              <a:pPr>
                <a:defRPr/>
              </a:pPr>
              <a:t>3</a:t>
            </a:fld>
            <a:endParaRPr lang="fr-BE"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1297607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4036"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221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1736" y="2245646"/>
            <a:ext cx="5879875" cy="44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5"/>
          <p:cNvSpPr txBox="1">
            <a:spLocks/>
          </p:cNvSpPr>
          <p:nvPr/>
        </p:nvSpPr>
        <p:spPr>
          <a:xfrm>
            <a:off x="-54309" y="1135892"/>
            <a:ext cx="4556650" cy="2623987"/>
          </a:xfrm>
          <a:prstGeom prst="rect">
            <a:avLst/>
          </a:prstGeom>
        </p:spPr>
        <p:txBody>
          <a:bodyPr vert="horz" lIns="0" tIns="0" rIns="0" bIns="0" rtlCol="0" anchor="t" anchorCtr="0">
            <a:normAutofit fontScale="97500"/>
          </a:bodyPr>
          <a:lstStyle/>
          <a:p>
            <a:pPr algn="ctr" defTabSz="914206" fontAlgn="auto">
              <a:spcAft>
                <a:spcPts val="0"/>
              </a:spcAft>
              <a:defRPr/>
            </a:pPr>
            <a:r>
              <a:rPr lang="en-US" sz="3700" b="1" dirty="0">
                <a:solidFill>
                  <a:schemeClr val="tx2"/>
                </a:solidFill>
                <a:latin typeface="Arial" pitchFamily="34" charset="0"/>
                <a:ea typeface="+mj-ea"/>
                <a:cs typeface="Arial" pitchFamily="34" charset="0"/>
              </a:rPr>
              <a:t>MAPPs</a:t>
            </a:r>
          </a:p>
          <a:p>
            <a:pPr algn="ctr" defTabSz="914206" fontAlgn="auto">
              <a:spcAft>
                <a:spcPts val="0"/>
              </a:spcAft>
              <a:defRPr/>
            </a:pPr>
            <a:r>
              <a:rPr lang="en-US" sz="3700" b="1" dirty="0">
                <a:solidFill>
                  <a:schemeClr val="tx2"/>
                </a:solidFill>
                <a:latin typeface="Arial" pitchFamily="34" charset="0"/>
                <a:ea typeface="+mj-ea"/>
                <a:cs typeface="Arial" pitchFamily="34" charset="0"/>
              </a:rPr>
              <a:t>and</a:t>
            </a:r>
          </a:p>
          <a:p>
            <a:pPr algn="ctr" defTabSz="914206" fontAlgn="auto">
              <a:spcAft>
                <a:spcPts val="0"/>
              </a:spcAft>
              <a:defRPr/>
            </a:pPr>
            <a:r>
              <a:rPr lang="en-US" sz="3700" b="1" dirty="0">
                <a:solidFill>
                  <a:schemeClr val="tx2"/>
                </a:solidFill>
                <a:latin typeface="Arial" pitchFamily="34" charset="0"/>
                <a:ea typeface="+mj-ea"/>
                <a:cs typeface="Arial" pitchFamily="34" charset="0"/>
              </a:rPr>
              <a:t>IMI </a:t>
            </a:r>
          </a:p>
        </p:txBody>
      </p:sp>
    </p:spTree>
    <p:extLst>
      <p:ext uri="{BB962C8B-B14F-4D97-AF65-F5344CB8AC3E}">
        <p14:creationId xmlns:p14="http://schemas.microsoft.com/office/powerpoint/2010/main" val="36472257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4"/>
          <p:cNvSpPr>
            <a:spLocks noGrp="1"/>
          </p:cNvSpPr>
          <p:nvPr>
            <p:ph type="title"/>
          </p:nvPr>
        </p:nvSpPr>
        <p:spPr>
          <a:xfrm>
            <a:off x="540000" y="540001"/>
            <a:ext cx="8136456" cy="1232497"/>
          </a:xfrm>
        </p:spPr>
        <p:txBody>
          <a:bodyPr>
            <a:normAutofit/>
          </a:bodyPr>
          <a:lstStyle/>
          <a:p>
            <a:r>
              <a:rPr lang="en-US" dirty="0" smtClean="0">
                <a:latin typeface="Arial" charset="0"/>
                <a:ea typeface="MS PGothic" charset="0"/>
              </a:rPr>
              <a:t>Developed guiding principles, identified new IMI topics and established CSA</a:t>
            </a:r>
            <a:endParaRPr lang="en-US" dirty="0">
              <a:latin typeface="Arial" charset="0"/>
              <a:ea typeface="MS PGothic" charset="0"/>
            </a:endParaRPr>
          </a:p>
        </p:txBody>
      </p:sp>
      <p:sp>
        <p:nvSpPr>
          <p:cNvPr id="15360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871" indent="-285720" eaLnBrk="0" hangingPunct="0">
              <a:defRPr sz="2400">
                <a:solidFill>
                  <a:schemeClr val="tx1"/>
                </a:solidFill>
                <a:latin typeface="Arial" charset="0"/>
                <a:ea typeface="MS PGothic" charset="0"/>
                <a:cs typeface="MS PGothic" charset="0"/>
              </a:defRPr>
            </a:lvl2pPr>
            <a:lvl3pPr marL="1142879" indent="-228576" eaLnBrk="0" hangingPunct="0">
              <a:defRPr sz="2400">
                <a:solidFill>
                  <a:schemeClr val="tx1"/>
                </a:solidFill>
                <a:latin typeface="Arial" charset="0"/>
                <a:ea typeface="MS PGothic" charset="0"/>
                <a:cs typeface="MS PGothic" charset="0"/>
              </a:defRPr>
            </a:lvl3pPr>
            <a:lvl4pPr marL="1600030" indent="-228576" eaLnBrk="0" hangingPunct="0">
              <a:defRPr sz="2400">
                <a:solidFill>
                  <a:schemeClr val="tx1"/>
                </a:solidFill>
                <a:latin typeface="Arial" charset="0"/>
                <a:ea typeface="MS PGothic" charset="0"/>
                <a:cs typeface="MS PGothic" charset="0"/>
              </a:defRPr>
            </a:lvl4pPr>
            <a:lvl5pPr marL="2057182" indent="-228576" eaLnBrk="0" hangingPunct="0">
              <a:defRPr sz="2400">
                <a:solidFill>
                  <a:schemeClr val="tx1"/>
                </a:solidFill>
                <a:latin typeface="Arial" charset="0"/>
                <a:ea typeface="MS PGothic" charset="0"/>
                <a:cs typeface="MS PGothic" charset="0"/>
              </a:defRPr>
            </a:lvl5pPr>
            <a:lvl6pPr marL="2514333" indent="-228576" eaLnBrk="0" fontAlgn="base" hangingPunct="0">
              <a:spcBef>
                <a:spcPct val="0"/>
              </a:spcBef>
              <a:spcAft>
                <a:spcPct val="0"/>
              </a:spcAft>
              <a:defRPr sz="2400">
                <a:solidFill>
                  <a:schemeClr val="tx1"/>
                </a:solidFill>
                <a:latin typeface="Arial" charset="0"/>
                <a:ea typeface="MS PGothic" charset="0"/>
                <a:cs typeface="MS PGothic" charset="0"/>
              </a:defRPr>
            </a:lvl6pPr>
            <a:lvl7pPr marL="2971485" indent="-228576" eaLnBrk="0" fontAlgn="base" hangingPunct="0">
              <a:spcBef>
                <a:spcPct val="0"/>
              </a:spcBef>
              <a:spcAft>
                <a:spcPct val="0"/>
              </a:spcAft>
              <a:defRPr sz="2400">
                <a:solidFill>
                  <a:schemeClr val="tx1"/>
                </a:solidFill>
                <a:latin typeface="Arial" charset="0"/>
                <a:ea typeface="MS PGothic" charset="0"/>
                <a:cs typeface="MS PGothic" charset="0"/>
              </a:defRPr>
            </a:lvl7pPr>
            <a:lvl8pPr marL="3428637" indent="-228576" eaLnBrk="0" fontAlgn="base" hangingPunct="0">
              <a:spcBef>
                <a:spcPct val="0"/>
              </a:spcBef>
              <a:spcAft>
                <a:spcPct val="0"/>
              </a:spcAft>
              <a:defRPr sz="2400">
                <a:solidFill>
                  <a:schemeClr val="tx1"/>
                </a:solidFill>
                <a:latin typeface="Arial" charset="0"/>
                <a:ea typeface="MS PGothic" charset="0"/>
                <a:cs typeface="MS PGothic" charset="0"/>
              </a:defRPr>
            </a:lvl8pPr>
            <a:lvl9pPr marL="3885788" indent="-228576"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1062C51-DC9D-FB4B-AAC1-4AE5E00B83C6}" type="slidenum">
              <a:rPr lang="fr-BE" sz="700">
                <a:solidFill>
                  <a:srgbClr val="77787B"/>
                </a:solidFill>
                <a:cs typeface="Arial" charset="0"/>
              </a:rPr>
              <a:pPr eaLnBrk="1" hangingPunct="1"/>
              <a:t>31</a:t>
            </a:fld>
            <a:endParaRPr lang="fr-BE" sz="700" dirty="0">
              <a:solidFill>
                <a:srgbClr val="77787B"/>
              </a:solidFill>
              <a:cs typeface="Arial" charset="0"/>
            </a:endParaRPr>
          </a:p>
        </p:txBody>
      </p:sp>
      <p:graphicFrame>
        <p:nvGraphicFramePr>
          <p:cNvPr id="15" name="Content Placeholder 7"/>
          <p:cNvGraphicFramePr>
            <a:graphicFrameLocks noGrp="1"/>
          </p:cNvGraphicFramePr>
          <p:nvPr>
            <p:ph sz="half" idx="2"/>
          </p:nvPr>
        </p:nvGraphicFramePr>
        <p:xfrm>
          <a:off x="5500688" y="1628775"/>
          <a:ext cx="3032125" cy="3582986"/>
        </p:xfrm>
        <a:graphic>
          <a:graphicData uri="http://schemas.openxmlformats.org/drawingml/2006/table">
            <a:tbl>
              <a:tblPr firstRow="1" bandRow="1">
                <a:tableStyleId>{D7AC3CCA-C797-4891-BE02-D94E43425B78}</a:tableStyleId>
              </a:tblPr>
              <a:tblGrid>
                <a:gridCol w="3032125"/>
              </a:tblGrid>
              <a:tr h="463755">
                <a:tc>
                  <a:txBody>
                    <a:bodyPr/>
                    <a:lstStyle/>
                    <a:p>
                      <a:r>
                        <a:rPr lang="en-US" sz="1600" b="0" dirty="0" smtClean="0"/>
                        <a:t>Neurodegeration</a:t>
                      </a:r>
                      <a:r>
                        <a:rPr lang="en-US" sz="1600" b="0" baseline="0" dirty="0" smtClean="0"/>
                        <a:t> </a:t>
                      </a:r>
                      <a:endParaRPr lang="en-US" sz="1600" b="0" dirty="0"/>
                    </a:p>
                  </a:txBody>
                  <a:tcPr marL="91472" marR="91472" marT="45732" marB="45732" anchor="ctr">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463755">
                <a:tc>
                  <a:txBody>
                    <a:bodyPr/>
                    <a:lstStyle/>
                    <a:p>
                      <a:r>
                        <a:rPr lang="en-US" sz="1600" dirty="0" smtClean="0"/>
                        <a:t>Immune Mediated Diseases</a:t>
                      </a:r>
                      <a:r>
                        <a:rPr lang="en-US" sz="1600" baseline="0" dirty="0" smtClean="0"/>
                        <a:t> </a:t>
                      </a:r>
                      <a:endParaRPr lang="en-US" sz="1600" dirty="0"/>
                    </a:p>
                  </a:txBody>
                  <a:tcPr marL="91472" marR="91472" marT="45732" marB="45732"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463755">
                <a:tc>
                  <a:txBody>
                    <a:bodyPr/>
                    <a:lstStyle/>
                    <a:p>
                      <a:r>
                        <a:rPr lang="en-US" sz="1600" dirty="0" smtClean="0"/>
                        <a:t>Metaboli</a:t>
                      </a:r>
                      <a:r>
                        <a:rPr lang="en-US" sz="1600" baseline="0" dirty="0" smtClean="0"/>
                        <a:t>c Disorders </a:t>
                      </a:r>
                      <a:endParaRPr lang="en-US" sz="1600" dirty="0"/>
                    </a:p>
                  </a:txBody>
                  <a:tcPr marL="91472" marR="91472" marT="45732" marB="45732"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463755">
                <a:tc>
                  <a:txBody>
                    <a:bodyPr/>
                    <a:lstStyle/>
                    <a:p>
                      <a:r>
                        <a:rPr lang="en-US" sz="1600" dirty="0" smtClean="0"/>
                        <a:t>Infections control </a:t>
                      </a:r>
                      <a:endParaRPr lang="en-US" sz="1600" dirty="0"/>
                    </a:p>
                  </a:txBody>
                  <a:tcPr marL="91472" marR="91472" marT="45732" marB="45732"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463755">
                <a:tc>
                  <a:txBody>
                    <a:bodyPr/>
                    <a:lstStyle/>
                    <a:p>
                      <a:r>
                        <a:rPr lang="en-US" sz="1600" dirty="0" smtClean="0"/>
                        <a:t>Translational</a:t>
                      </a:r>
                      <a:r>
                        <a:rPr lang="en-US" sz="1600" baseline="0" dirty="0" smtClean="0"/>
                        <a:t> safety </a:t>
                      </a:r>
                      <a:endParaRPr lang="en-US" sz="1600" dirty="0"/>
                    </a:p>
                  </a:txBody>
                  <a:tcPr marL="91472" marR="91472" marT="45732" marB="45732" anchor="ctr">
                    <a:lnL w="12700" cmpd="sng">
                      <a:noFill/>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800456">
                <a:tc>
                  <a:txBody>
                    <a:bodyPr/>
                    <a:lstStyle/>
                    <a:p>
                      <a:r>
                        <a:rPr lang="en-US" sz="1600" dirty="0" smtClean="0"/>
                        <a:t>Evidence</a:t>
                      </a:r>
                      <a:r>
                        <a:rPr lang="en-US" sz="1600" baseline="0" dirty="0" smtClean="0"/>
                        <a:t> generation and exploitation </a:t>
                      </a:r>
                      <a:endParaRPr lang="en-US" sz="1600" dirty="0"/>
                    </a:p>
                  </a:txBody>
                  <a:tcPr marL="91472" marR="91472" marT="45732" marB="4573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463755">
                <a:tc>
                  <a:txBody>
                    <a:bodyPr/>
                    <a:lstStyle/>
                    <a:p>
                      <a:r>
                        <a:rPr lang="en-US" sz="1600" b="1" dirty="0" smtClean="0">
                          <a:solidFill>
                            <a:schemeClr val="accent4"/>
                          </a:solidFill>
                        </a:rPr>
                        <a:t>MAPPs</a:t>
                      </a:r>
                      <a:r>
                        <a:rPr lang="en-US" sz="1600" b="1" baseline="0" dirty="0" smtClean="0">
                          <a:solidFill>
                            <a:schemeClr val="accent4"/>
                          </a:solidFill>
                        </a:rPr>
                        <a:t> </a:t>
                      </a:r>
                      <a:endParaRPr lang="en-US" sz="1600" b="1" dirty="0">
                        <a:solidFill>
                          <a:schemeClr val="accent4"/>
                        </a:solidFill>
                      </a:endParaRPr>
                    </a:p>
                  </a:txBody>
                  <a:tcPr marL="91472" marR="91472" marT="45732" marB="45732">
                    <a:lnL w="12700" cmpd="sng">
                      <a:noFill/>
                    </a:lnL>
                    <a:lnR w="127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16" name="TextBox 15"/>
          <p:cNvSpPr txBox="1"/>
          <p:nvPr/>
        </p:nvSpPr>
        <p:spPr>
          <a:xfrm>
            <a:off x="971600" y="2132856"/>
            <a:ext cx="3313113" cy="17543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30" tIns="45716" rIns="91430" bIns="45716">
            <a:spAutoFit/>
          </a:bodyPr>
          <a:lstStyle/>
          <a:p>
            <a:pPr>
              <a:defRPr/>
            </a:pPr>
            <a:r>
              <a:rPr lang="en-US" dirty="0" smtClean="0">
                <a:solidFill>
                  <a:srgbClr val="FFFFFF"/>
                </a:solidFill>
                <a:latin typeface="Arial"/>
              </a:rPr>
              <a:t>Guiding principles MAPPs: </a:t>
            </a:r>
            <a:r>
              <a:rPr lang="en-US" dirty="0">
                <a:solidFill>
                  <a:srgbClr val="FFFFFF"/>
                </a:solidFill>
                <a:latin typeface="Arial"/>
              </a:rPr>
              <a:t>enablers/deliverables that address </a:t>
            </a:r>
            <a:r>
              <a:rPr lang="en-US" dirty="0" smtClean="0">
                <a:solidFill>
                  <a:srgbClr val="FFFFFF"/>
                </a:solidFill>
                <a:latin typeface="Arial"/>
              </a:rPr>
              <a:t>regulators/payers/</a:t>
            </a:r>
          </a:p>
          <a:p>
            <a:pPr>
              <a:defRPr/>
            </a:pPr>
            <a:r>
              <a:rPr lang="en-US" dirty="0" smtClean="0">
                <a:solidFill>
                  <a:srgbClr val="FFFFFF"/>
                </a:solidFill>
                <a:latin typeface="Arial"/>
              </a:rPr>
              <a:t>business </a:t>
            </a:r>
            <a:r>
              <a:rPr lang="en-US" dirty="0">
                <a:solidFill>
                  <a:srgbClr val="FFFFFF"/>
                </a:solidFill>
                <a:latin typeface="Arial"/>
              </a:rPr>
              <a:t>questions </a:t>
            </a:r>
            <a:r>
              <a:rPr lang="en-US" dirty="0" smtClean="0">
                <a:solidFill>
                  <a:srgbClr val="FFFFFF"/>
                </a:solidFill>
                <a:latin typeface="Arial"/>
              </a:rPr>
              <a:t>– to be included </a:t>
            </a:r>
            <a:r>
              <a:rPr lang="en-US" dirty="0">
                <a:solidFill>
                  <a:srgbClr val="FFFFFF"/>
                </a:solidFill>
                <a:latin typeface="Arial"/>
              </a:rPr>
              <a:t>in thematic programmes </a:t>
            </a:r>
          </a:p>
        </p:txBody>
      </p:sp>
      <p:cxnSp>
        <p:nvCxnSpPr>
          <p:cNvPr id="19" name="Straight Arrow Connector 18"/>
          <p:cNvCxnSpPr>
            <a:cxnSpLocks noChangeShapeType="1"/>
            <a:stCxn id="16" idx="3"/>
          </p:cNvCxnSpPr>
          <p:nvPr/>
        </p:nvCxnSpPr>
        <p:spPr bwMode="auto">
          <a:xfrm flipV="1">
            <a:off x="4284713" y="1772499"/>
            <a:ext cx="1079500" cy="1237516"/>
          </a:xfrm>
          <a:prstGeom prst="straightConnector1">
            <a:avLst/>
          </a:prstGeom>
          <a:noFill/>
          <a:ln w="25400">
            <a:solidFill>
              <a:srgbClr val="5D4187"/>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16" idx="3"/>
          </p:cNvCxnSpPr>
          <p:nvPr/>
        </p:nvCxnSpPr>
        <p:spPr bwMode="auto">
          <a:xfrm flipV="1">
            <a:off x="4284713" y="2348761"/>
            <a:ext cx="1079500" cy="661254"/>
          </a:xfrm>
          <a:prstGeom prst="straightConnector1">
            <a:avLst/>
          </a:prstGeom>
          <a:noFill/>
          <a:ln w="25400">
            <a:solidFill>
              <a:srgbClr val="5D4187"/>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4351338" y="2878138"/>
            <a:ext cx="1079500" cy="0"/>
          </a:xfrm>
          <a:prstGeom prst="straightConnector1">
            <a:avLst/>
          </a:prstGeom>
          <a:noFill/>
          <a:ln w="25400">
            <a:solidFill>
              <a:srgbClr val="5D4187"/>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4321175" y="2868613"/>
            <a:ext cx="1109663" cy="392112"/>
          </a:xfrm>
          <a:prstGeom prst="straightConnector1">
            <a:avLst/>
          </a:prstGeom>
          <a:noFill/>
          <a:ln w="25400">
            <a:solidFill>
              <a:srgbClr val="5D4187"/>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a:off x="4284664" y="2868613"/>
            <a:ext cx="1146175" cy="920750"/>
          </a:xfrm>
          <a:prstGeom prst="straightConnector1">
            <a:avLst/>
          </a:prstGeom>
          <a:noFill/>
          <a:ln w="25400">
            <a:solidFill>
              <a:srgbClr val="5D4187"/>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0" name="Straight Arrow Connector 29"/>
          <p:cNvCxnSpPr>
            <a:cxnSpLocks noChangeShapeType="1"/>
            <a:stCxn id="16" idx="3"/>
          </p:cNvCxnSpPr>
          <p:nvPr/>
        </p:nvCxnSpPr>
        <p:spPr bwMode="auto">
          <a:xfrm>
            <a:off x="4284713" y="3010015"/>
            <a:ext cx="1146176" cy="1354867"/>
          </a:xfrm>
          <a:prstGeom prst="straightConnector1">
            <a:avLst/>
          </a:prstGeom>
          <a:noFill/>
          <a:ln w="25400">
            <a:solidFill>
              <a:srgbClr val="5D4187"/>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3" name="TextBox 32"/>
          <p:cNvSpPr txBox="1"/>
          <p:nvPr/>
        </p:nvSpPr>
        <p:spPr>
          <a:xfrm>
            <a:off x="971551" y="4275139"/>
            <a:ext cx="3313113" cy="14773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30" tIns="45716" rIns="91430" bIns="45716">
            <a:spAutoFit/>
          </a:bodyPr>
          <a:lstStyle/>
          <a:p>
            <a:pPr>
              <a:defRPr/>
            </a:pPr>
            <a:r>
              <a:rPr lang="en-US" dirty="0">
                <a:solidFill>
                  <a:srgbClr val="FFFFFF"/>
                </a:solidFill>
                <a:latin typeface="Arial"/>
              </a:rPr>
              <a:t>MAPPs </a:t>
            </a:r>
            <a:r>
              <a:rPr lang="en-US" dirty="0" smtClean="0">
                <a:solidFill>
                  <a:srgbClr val="FFFFFF"/>
                </a:solidFill>
                <a:latin typeface="Arial"/>
              </a:rPr>
              <a:t>specific IMI2 projects</a:t>
            </a:r>
          </a:p>
          <a:p>
            <a:pPr marL="291551" indent="-291551">
              <a:buFont typeface="Arial" panose="020B0604020202020204" pitchFamily="34" charset="0"/>
              <a:buChar char="•"/>
              <a:defRPr/>
            </a:pPr>
            <a:r>
              <a:rPr lang="en-US" dirty="0" smtClean="0">
                <a:solidFill>
                  <a:srgbClr val="FFFFFF"/>
                </a:solidFill>
                <a:latin typeface="Arial"/>
              </a:rPr>
              <a:t>Coordination and Support Action (CSA)</a:t>
            </a:r>
          </a:p>
          <a:p>
            <a:pPr marL="269847" indent="-269847">
              <a:buFont typeface="Arial"/>
              <a:buChar char="•"/>
              <a:defRPr/>
            </a:pPr>
            <a:r>
              <a:rPr lang="en-US" dirty="0" smtClean="0">
                <a:solidFill>
                  <a:srgbClr val="FFFFFF"/>
                </a:solidFill>
                <a:latin typeface="Arial"/>
              </a:rPr>
              <a:t>Patient </a:t>
            </a:r>
            <a:r>
              <a:rPr lang="en-US" dirty="0">
                <a:solidFill>
                  <a:srgbClr val="FFFFFF"/>
                </a:solidFill>
                <a:latin typeface="Arial"/>
              </a:rPr>
              <a:t>preference elicitation (B/R)</a:t>
            </a:r>
          </a:p>
        </p:txBody>
      </p:sp>
      <p:cxnSp>
        <p:nvCxnSpPr>
          <p:cNvPr id="35" name="Straight Arrow Connector 34"/>
          <p:cNvCxnSpPr>
            <a:cxnSpLocks noChangeShapeType="1"/>
          </p:cNvCxnSpPr>
          <p:nvPr/>
        </p:nvCxnSpPr>
        <p:spPr bwMode="auto">
          <a:xfrm flipH="1" flipV="1">
            <a:off x="4356101" y="4868863"/>
            <a:ext cx="1008063" cy="0"/>
          </a:xfrm>
          <a:prstGeom prst="straightConnector1">
            <a:avLst/>
          </a:prstGeom>
          <a:noFill/>
          <a:ln w="25400">
            <a:solidFill>
              <a:srgbClr val="5D4187"/>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078978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36215373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5060"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4"/>
          <p:cNvSpPr>
            <a:spLocks noGrp="1"/>
          </p:cNvSpPr>
          <p:nvPr>
            <p:ph type="sldNum" sz="quarter" idx="4294967295"/>
          </p:nvPr>
        </p:nvSpPr>
        <p:spPr>
          <a:xfrm>
            <a:off x="8568000" y="6514923"/>
            <a:ext cx="481456" cy="226447"/>
          </a:xfrm>
          <a:prstGeom prst="rect">
            <a:avLst/>
          </a:prstGeom>
        </p:spPr>
        <p:txBody>
          <a:bodyPr lIns="93296" tIns="46648" rIns="93296" bIns="46648"/>
          <a:lstStyle/>
          <a:p>
            <a:fld id="{D3D105AC-706C-4C9B-B833-875CD683D325}" type="slidenum">
              <a:rPr lang="fr-BE" smtClean="0"/>
              <a:pPr/>
              <a:t>32</a:t>
            </a:fld>
            <a:endParaRPr lang="fr-BE" dirty="0"/>
          </a:p>
        </p:txBody>
      </p:sp>
      <p:sp>
        <p:nvSpPr>
          <p:cNvPr id="10" name="Title 9"/>
          <p:cNvSpPr>
            <a:spLocks noGrp="1"/>
          </p:cNvSpPr>
          <p:nvPr>
            <p:ph type="title"/>
          </p:nvPr>
        </p:nvSpPr>
        <p:spPr>
          <a:xfrm>
            <a:off x="540000" y="453878"/>
            <a:ext cx="8136456" cy="512736"/>
          </a:xfrm>
        </p:spPr>
        <p:txBody>
          <a:bodyPr>
            <a:normAutofit fontScale="90000"/>
          </a:bodyPr>
          <a:lstStyle/>
          <a:p>
            <a:r>
              <a:rPr lang="en-US" sz="2900" dirty="0" err="1" smtClean="0">
                <a:solidFill>
                  <a:schemeClr val="tx2"/>
                </a:solidFill>
              </a:rPr>
              <a:t>IMiPACT</a:t>
            </a:r>
            <a:r>
              <a:rPr lang="en-US" sz="2900" dirty="0" smtClean="0">
                <a:solidFill>
                  <a:schemeClr val="tx2"/>
                </a:solidFill>
              </a:rPr>
              <a:t> – IMI Platform for exploitation of results</a:t>
            </a:r>
            <a:r>
              <a:rPr lang="en-GB" sz="2900" dirty="0" smtClean="0">
                <a:solidFill>
                  <a:schemeClr val="tx2"/>
                </a:solidFill>
              </a:rPr>
              <a:t/>
            </a:r>
            <a:br>
              <a:rPr lang="en-GB" sz="2900" dirty="0" smtClean="0">
                <a:solidFill>
                  <a:schemeClr val="tx2"/>
                </a:solidFill>
              </a:rPr>
            </a:br>
            <a:endParaRPr lang="en-US" sz="2900" dirty="0">
              <a:solidFill>
                <a:schemeClr val="tx2"/>
              </a:solidFill>
            </a:endParaRPr>
          </a:p>
        </p:txBody>
      </p:sp>
      <p:sp>
        <p:nvSpPr>
          <p:cNvPr id="13" name="Content Placeholder 2"/>
          <p:cNvSpPr txBox="1">
            <a:spLocks/>
          </p:cNvSpPr>
          <p:nvPr/>
        </p:nvSpPr>
        <p:spPr>
          <a:xfrm>
            <a:off x="515024" y="1051192"/>
            <a:ext cx="7984941" cy="4566084"/>
          </a:xfrm>
          <a:prstGeom prst="rect">
            <a:avLst/>
          </a:prstGeom>
        </p:spPr>
        <p:txBody>
          <a:bodyPr lIns="93296" tIns="46648" rIns="93296" bIns="46648">
            <a:noAutofit/>
          </a:bodyPr>
          <a:lstStyle/>
          <a:p>
            <a:pPr marL="342828" indent="-342828" defTabSz="914206" fontAlgn="auto">
              <a:spcBef>
                <a:spcPts val="0"/>
              </a:spcBef>
              <a:spcAft>
                <a:spcPts val="1224"/>
              </a:spcAft>
              <a:buClr>
                <a:schemeClr val="accent1"/>
              </a:buClr>
              <a:buSzPct val="90000"/>
              <a:buFont typeface="Wingdings 2" pitchFamily="18" charset="2"/>
              <a:buChar char=""/>
              <a:defRPr/>
            </a:pPr>
            <a:r>
              <a:rPr lang="en-GB" sz="2000" dirty="0">
                <a:solidFill>
                  <a:schemeClr val="tx1">
                    <a:lumMod val="50000"/>
                    <a:lumOff val="50000"/>
                  </a:schemeClr>
                </a:solidFill>
              </a:rPr>
              <a:t>Think tank/platform financed by IMI and coordinated by CASMI</a:t>
            </a:r>
          </a:p>
          <a:p>
            <a:pPr marL="342828" indent="-342828" defTabSz="914206" fontAlgn="auto">
              <a:spcBef>
                <a:spcPts val="0"/>
              </a:spcBef>
              <a:spcAft>
                <a:spcPts val="1224"/>
              </a:spcAft>
              <a:buClr>
                <a:schemeClr val="accent1"/>
              </a:buClr>
              <a:buSzPct val="90000"/>
              <a:buFont typeface="Wingdings 2" pitchFamily="18" charset="2"/>
              <a:buChar char=""/>
              <a:defRPr/>
            </a:pPr>
            <a:r>
              <a:rPr lang="en-GB" sz="2000" dirty="0">
                <a:solidFill>
                  <a:schemeClr val="tx1">
                    <a:lumMod val="50000"/>
                    <a:lumOff val="50000"/>
                  </a:schemeClr>
                </a:solidFill>
              </a:rPr>
              <a:t>Nine-month Analysis of IMI1 projects, results and tools to that can be used to facilitate faster implementation of MAPPs</a:t>
            </a:r>
          </a:p>
          <a:p>
            <a:pPr marL="809059" lvl="1" indent="-342828" defTabSz="914206" fontAlgn="auto">
              <a:spcBef>
                <a:spcPts val="0"/>
              </a:spcBef>
              <a:spcAft>
                <a:spcPts val="1224"/>
              </a:spcAft>
              <a:buClr>
                <a:schemeClr val="tx2"/>
              </a:buClr>
              <a:buSzPct val="90000"/>
              <a:buFont typeface="Wingdings 2" pitchFamily="18" charset="2"/>
              <a:buChar char=""/>
              <a:defRPr/>
            </a:pPr>
            <a:r>
              <a:rPr lang="en-GB" sz="2000" dirty="0">
                <a:solidFill>
                  <a:schemeClr val="tx1">
                    <a:lumMod val="50000"/>
                    <a:lumOff val="50000"/>
                  </a:schemeClr>
                </a:solidFill>
              </a:rPr>
              <a:t>Translate new R&amp;D tools and methodologies into regulatory and payers practice</a:t>
            </a:r>
          </a:p>
          <a:p>
            <a:pPr marL="809059" lvl="1" indent="-342828" defTabSz="914206" fontAlgn="auto">
              <a:spcBef>
                <a:spcPts val="0"/>
              </a:spcBef>
              <a:spcAft>
                <a:spcPts val="1224"/>
              </a:spcAft>
              <a:buClr>
                <a:schemeClr val="tx2"/>
              </a:buClr>
              <a:buSzPct val="90000"/>
              <a:buFont typeface="Wingdings 2" pitchFamily="18" charset="2"/>
              <a:buChar char=""/>
              <a:defRPr/>
            </a:pPr>
            <a:r>
              <a:rPr lang="en-GB" sz="2000" dirty="0">
                <a:solidFill>
                  <a:schemeClr val="tx1">
                    <a:lumMod val="50000"/>
                    <a:lumOff val="50000"/>
                  </a:schemeClr>
                </a:solidFill>
              </a:rPr>
              <a:t>set success metrics</a:t>
            </a:r>
          </a:p>
          <a:p>
            <a:pPr marL="809059" lvl="1" indent="-342828" defTabSz="914206" fontAlgn="auto">
              <a:spcBef>
                <a:spcPts val="0"/>
              </a:spcBef>
              <a:spcAft>
                <a:spcPts val="1224"/>
              </a:spcAft>
              <a:buClr>
                <a:schemeClr val="tx2"/>
              </a:buClr>
              <a:buSzPct val="90000"/>
              <a:buFont typeface="Wingdings 2" pitchFamily="18" charset="2"/>
              <a:buChar char=""/>
              <a:defRPr/>
            </a:pPr>
            <a:r>
              <a:rPr lang="en-GB" sz="2000" dirty="0">
                <a:solidFill>
                  <a:schemeClr val="tx1">
                    <a:lumMod val="50000"/>
                    <a:lumOff val="50000"/>
                  </a:schemeClr>
                </a:solidFill>
              </a:rPr>
              <a:t>identify implementation opportunities and barriers</a:t>
            </a:r>
          </a:p>
          <a:p>
            <a:pPr marL="342828" indent="-342828" defTabSz="914206" fontAlgn="auto">
              <a:spcBef>
                <a:spcPts val="0"/>
              </a:spcBef>
              <a:spcAft>
                <a:spcPts val="1224"/>
              </a:spcAft>
              <a:buClr>
                <a:schemeClr val="accent1"/>
              </a:buClr>
              <a:buSzPct val="90000"/>
              <a:buFont typeface="Wingdings 2" pitchFamily="18" charset="2"/>
              <a:buChar char=""/>
              <a:defRPr/>
            </a:pPr>
            <a:r>
              <a:rPr lang="en-GB" sz="2000" dirty="0">
                <a:solidFill>
                  <a:schemeClr val="tx1">
                    <a:lumMod val="50000"/>
                    <a:lumOff val="50000"/>
                  </a:schemeClr>
                </a:solidFill>
              </a:rPr>
              <a:t>Four projects were identified covering pre-clinical, clinical, and post-marketing stages </a:t>
            </a:r>
          </a:p>
          <a:p>
            <a:pPr marL="809059" lvl="1" indent="-342828" defTabSz="914206" fontAlgn="auto">
              <a:spcBef>
                <a:spcPts val="0"/>
              </a:spcBef>
              <a:spcAft>
                <a:spcPts val="1224"/>
              </a:spcAft>
              <a:buClr>
                <a:schemeClr val="tx2"/>
              </a:buClr>
              <a:buSzPct val="90000"/>
              <a:buFont typeface="Wingdings 2" pitchFamily="18" charset="2"/>
              <a:buChar char=""/>
              <a:defRPr/>
            </a:pPr>
            <a:r>
              <a:rPr lang="en-GB" sz="2000" dirty="0">
                <a:solidFill>
                  <a:schemeClr val="tx1">
                    <a:lumMod val="50000"/>
                    <a:lumOff val="50000"/>
                  </a:schemeClr>
                </a:solidFill>
              </a:rPr>
              <a:t>SAFE-T, DIRECT, </a:t>
            </a:r>
            <a:r>
              <a:rPr lang="en-GB" sz="2000" dirty="0" err="1">
                <a:solidFill>
                  <a:schemeClr val="tx1">
                    <a:lumMod val="50000"/>
                    <a:lumOff val="50000"/>
                  </a:schemeClr>
                </a:solidFill>
              </a:rPr>
              <a:t>DDMoRe</a:t>
            </a:r>
            <a:r>
              <a:rPr lang="en-GB" sz="2000" dirty="0">
                <a:solidFill>
                  <a:schemeClr val="tx1">
                    <a:lumMod val="50000"/>
                    <a:lumOff val="50000"/>
                  </a:schemeClr>
                </a:solidFill>
              </a:rPr>
              <a:t>, EHR4CR</a:t>
            </a:r>
          </a:p>
          <a:p>
            <a:pPr marL="342828" indent="-342828" defTabSz="914206" fontAlgn="auto">
              <a:spcBef>
                <a:spcPts val="0"/>
              </a:spcBef>
              <a:spcAft>
                <a:spcPts val="1224"/>
              </a:spcAft>
              <a:buClr>
                <a:schemeClr val="accent1"/>
              </a:buClr>
              <a:buSzPct val="90000"/>
              <a:buFont typeface="Wingdings 2" pitchFamily="18" charset="2"/>
              <a:buChar char=""/>
              <a:defRPr/>
            </a:pPr>
            <a:r>
              <a:rPr lang="en-GB" sz="2000" dirty="0">
                <a:solidFill>
                  <a:schemeClr val="tx1">
                    <a:lumMod val="50000"/>
                    <a:lumOff val="50000"/>
                  </a:schemeClr>
                </a:solidFill>
              </a:rPr>
              <a:t>Multi stakeholder conference organised in October 2014 in London to disseminate results</a:t>
            </a:r>
            <a:endParaRPr lang="en-US" sz="2000" b="1" dirty="0">
              <a:solidFill>
                <a:srgbClr val="77787B"/>
              </a:solidFill>
              <a:latin typeface="Arial" pitchFamily="34" charset="0"/>
              <a:cs typeface="Arial" pitchFamily="34" charset="0"/>
            </a:endParaRPr>
          </a:p>
          <a:p>
            <a:pPr marL="342828" indent="-342828" defTabSz="914206" fontAlgn="auto">
              <a:spcBef>
                <a:spcPct val="20000"/>
              </a:spcBef>
              <a:spcAft>
                <a:spcPts val="612"/>
              </a:spcAft>
              <a:buClr>
                <a:srgbClr val="F5841F"/>
              </a:buClr>
              <a:defRPr/>
            </a:pPr>
            <a:endParaRPr lang="en-US" sz="2000" dirty="0">
              <a:solidFill>
                <a:srgbClr val="77787B"/>
              </a:solidFill>
              <a:latin typeface="Arial" pitchFamily="34" charset="0"/>
              <a:ea typeface="+mn-ea"/>
              <a:cs typeface="Arial" pitchFamily="34" charset="0"/>
            </a:endParaRPr>
          </a:p>
        </p:txBody>
      </p:sp>
    </p:spTree>
    <p:extLst>
      <p:ext uri="{BB962C8B-B14F-4D97-AF65-F5344CB8AC3E}">
        <p14:creationId xmlns:p14="http://schemas.microsoft.com/office/powerpoint/2010/main" val="41956883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609209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6084"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txBox="1">
            <a:spLocks/>
          </p:cNvSpPr>
          <p:nvPr/>
        </p:nvSpPr>
        <p:spPr>
          <a:xfrm>
            <a:off x="0" y="2079752"/>
            <a:ext cx="9144000" cy="2623987"/>
          </a:xfrm>
          <a:prstGeom prst="rect">
            <a:avLst/>
          </a:prstGeom>
        </p:spPr>
        <p:txBody>
          <a:bodyPr vert="horz" lIns="0" tIns="0" rIns="0" bIns="0" rtlCol="0" anchor="t" anchorCtr="0">
            <a:normAutofit fontScale="97500"/>
          </a:bodyPr>
          <a:lstStyle/>
          <a:p>
            <a:pPr algn="ctr" defTabSz="914206" fontAlgn="auto">
              <a:spcAft>
                <a:spcPts val="0"/>
              </a:spcAft>
              <a:defRPr/>
            </a:pPr>
            <a:r>
              <a:rPr lang="en-US" sz="3700" b="1" dirty="0">
                <a:solidFill>
                  <a:schemeClr val="tx2"/>
                </a:solidFill>
                <a:latin typeface="Arial" pitchFamily="34" charset="0"/>
                <a:ea typeface="+mj-ea"/>
                <a:cs typeface="Arial" pitchFamily="34" charset="0"/>
              </a:rPr>
              <a:t>MAPPs </a:t>
            </a:r>
          </a:p>
          <a:p>
            <a:pPr algn="ctr" defTabSz="914206" fontAlgn="auto">
              <a:spcAft>
                <a:spcPts val="0"/>
              </a:spcAft>
              <a:defRPr/>
            </a:pPr>
            <a:r>
              <a:rPr lang="en-US" sz="3700" b="1" dirty="0">
                <a:solidFill>
                  <a:schemeClr val="tx2"/>
                </a:solidFill>
                <a:latin typeface="Arial" pitchFamily="34" charset="0"/>
                <a:ea typeface="+mj-ea"/>
                <a:cs typeface="Arial" pitchFamily="34" charset="0"/>
              </a:rPr>
              <a:t>and</a:t>
            </a:r>
          </a:p>
          <a:p>
            <a:pPr algn="ctr" defTabSz="914206" fontAlgn="auto">
              <a:spcAft>
                <a:spcPts val="0"/>
              </a:spcAft>
              <a:defRPr/>
            </a:pPr>
            <a:r>
              <a:rPr lang="en-US" sz="3700" b="1" dirty="0">
                <a:solidFill>
                  <a:schemeClr val="tx2"/>
                </a:solidFill>
                <a:latin typeface="Arial" pitchFamily="34" charset="0"/>
                <a:ea typeface="+mj-ea"/>
                <a:cs typeface="Arial" pitchFamily="34" charset="0"/>
              </a:rPr>
              <a:t>External Stakeholder Engagement</a:t>
            </a:r>
          </a:p>
          <a:p>
            <a:pPr marL="349861" indent="-349861" algn="ctr" defTabSz="914206" fontAlgn="auto">
              <a:spcAft>
                <a:spcPts val="0"/>
              </a:spcAft>
              <a:defRPr/>
            </a:pPr>
            <a:endParaRPr lang="en-GB" b="1" dirty="0">
              <a:solidFill>
                <a:schemeClr val="tx2"/>
              </a:solidFill>
              <a:latin typeface="Arial" pitchFamily="34" charset="0"/>
              <a:ea typeface="+mj-ea"/>
              <a:cs typeface="Arial" pitchFamily="34" charset="0"/>
            </a:endParaRPr>
          </a:p>
        </p:txBody>
      </p:sp>
    </p:spTree>
    <p:extLst>
      <p:ext uri="{BB962C8B-B14F-4D97-AF65-F5344CB8AC3E}">
        <p14:creationId xmlns:p14="http://schemas.microsoft.com/office/powerpoint/2010/main" val="25364681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609209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7108" name="think-cell Slide" r:id="rId5" imgW="360" imgH="360" progId="">
                  <p:embed/>
                </p:oleObj>
              </mc:Choice>
              <mc:Fallback>
                <p:oleObj name="think-cell Slid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5"/>
          <p:cNvSpPr>
            <a:spLocks noGrp="1"/>
          </p:cNvSpPr>
          <p:nvPr>
            <p:ph type="title"/>
          </p:nvPr>
        </p:nvSpPr>
        <p:spPr>
          <a:xfrm>
            <a:off x="540000" y="540002"/>
            <a:ext cx="8136456" cy="512736"/>
          </a:xfrm>
        </p:spPr>
        <p:txBody>
          <a:bodyPr>
            <a:noAutofit/>
          </a:bodyPr>
          <a:lstStyle/>
          <a:p>
            <a:r>
              <a:rPr lang="en-GB" sz="2900" dirty="0" smtClean="0">
                <a:solidFill>
                  <a:schemeClr val="tx2"/>
                </a:solidFill>
                <a:latin typeface="Arial" charset="0"/>
                <a:ea typeface="MS PGothic" charset="0"/>
              </a:rPr>
              <a:t>MAPPs Flagship Outreach Projects</a:t>
            </a:r>
            <a:endParaRPr lang="en-US" sz="2900" dirty="0">
              <a:solidFill>
                <a:schemeClr val="tx2"/>
              </a:solidFill>
            </a:endParaRPr>
          </a:p>
        </p:txBody>
      </p:sp>
      <p:sp>
        <p:nvSpPr>
          <p:cNvPr id="6" name="Content Placeholder 7"/>
          <p:cNvSpPr txBox="1">
            <a:spLocks/>
          </p:cNvSpPr>
          <p:nvPr/>
        </p:nvSpPr>
        <p:spPr>
          <a:xfrm>
            <a:off x="403848" y="1294997"/>
            <a:ext cx="8383327" cy="4929465"/>
          </a:xfrm>
          <a:prstGeom prst="rect">
            <a:avLst/>
          </a:prstGeom>
        </p:spPr>
        <p:txBody>
          <a:bodyPr lIns="93296" tIns="46648" rIns="93296" bIns="46648">
            <a:normAutofit fontScale="85000" lnSpcReduction="10000"/>
          </a:bodyPr>
          <a:lstStyle/>
          <a:p>
            <a:pPr marL="466481" indent="-342828" defTabSz="914206" fontAlgn="auto">
              <a:spcBef>
                <a:spcPts val="612"/>
              </a:spcBef>
              <a:spcAft>
                <a:spcPts val="1224"/>
              </a:spcAft>
              <a:buClr>
                <a:srgbClr val="F5841F"/>
              </a:buClr>
              <a:buFont typeface="Wingdings 2" pitchFamily="18" charset="2"/>
              <a:buChar char=""/>
              <a:defRPr/>
            </a:pPr>
            <a:r>
              <a:rPr lang="en-GB" sz="2400" dirty="0">
                <a:solidFill>
                  <a:schemeClr val="tx1">
                    <a:lumMod val="50000"/>
                    <a:lumOff val="50000"/>
                  </a:schemeClr>
                </a:solidFill>
              </a:rPr>
              <a:t>Oct 21, 2014 International Conference, Better Science Better Health, Sponsors: EFPIA, </a:t>
            </a:r>
            <a:r>
              <a:rPr lang="en-GB" sz="2400" dirty="0" err="1">
                <a:solidFill>
                  <a:schemeClr val="tx1">
                    <a:lumMod val="50000"/>
                    <a:lumOff val="50000"/>
                  </a:schemeClr>
                </a:solidFill>
              </a:rPr>
              <a:t>Newdigs</a:t>
            </a:r>
            <a:r>
              <a:rPr lang="en-GB" sz="2400" dirty="0">
                <a:solidFill>
                  <a:schemeClr val="tx1">
                    <a:lumMod val="50000"/>
                    <a:lumOff val="50000"/>
                  </a:schemeClr>
                </a:solidFill>
              </a:rPr>
              <a:t>, IMI, Vital Transformation</a:t>
            </a:r>
          </a:p>
          <a:p>
            <a:pPr marL="466481" indent="-342828" defTabSz="914206" fontAlgn="auto">
              <a:spcBef>
                <a:spcPts val="612"/>
              </a:spcBef>
              <a:spcAft>
                <a:spcPts val="1224"/>
              </a:spcAft>
              <a:buClr>
                <a:srgbClr val="F5841F"/>
              </a:buClr>
              <a:buFont typeface="Wingdings 2" pitchFamily="18" charset="2"/>
              <a:buChar char=""/>
              <a:defRPr/>
            </a:pPr>
            <a:r>
              <a:rPr lang="en-US" sz="2400" dirty="0">
                <a:solidFill>
                  <a:srgbClr val="77787B"/>
                </a:solidFill>
                <a:latin typeface="Arial" pitchFamily="34" charset="0"/>
                <a:ea typeface="+mn-ea"/>
                <a:cs typeface="Arial" pitchFamily="34" charset="0"/>
              </a:rPr>
              <a:t>11 MAPPs themed sessions at DIA </a:t>
            </a:r>
            <a:r>
              <a:rPr lang="en-US" sz="2400" dirty="0" err="1">
                <a:solidFill>
                  <a:srgbClr val="77787B"/>
                </a:solidFill>
                <a:latin typeface="Arial" pitchFamily="34" charset="0"/>
                <a:ea typeface="+mn-ea"/>
                <a:cs typeface="Arial" pitchFamily="34" charset="0"/>
              </a:rPr>
              <a:t>Euromeeting</a:t>
            </a:r>
            <a:r>
              <a:rPr lang="en-US" sz="2400" dirty="0">
                <a:solidFill>
                  <a:srgbClr val="77787B"/>
                </a:solidFill>
                <a:latin typeface="Arial" pitchFamily="34" charset="0"/>
                <a:ea typeface="+mn-ea"/>
                <a:cs typeface="Arial" pitchFamily="34" charset="0"/>
              </a:rPr>
              <a:t> Paris April 2015, cross-cutting all thematic areas</a:t>
            </a:r>
          </a:p>
          <a:p>
            <a:pPr marL="466481" indent="-342828" defTabSz="914206" fontAlgn="auto">
              <a:spcBef>
                <a:spcPts val="612"/>
              </a:spcBef>
              <a:spcAft>
                <a:spcPts val="1224"/>
              </a:spcAft>
              <a:buClr>
                <a:srgbClr val="F5841F"/>
              </a:buClr>
              <a:buFont typeface="Wingdings 2" pitchFamily="18" charset="2"/>
              <a:buChar char=""/>
              <a:defRPr/>
            </a:pPr>
            <a:r>
              <a:rPr lang="en-US" sz="2400" dirty="0">
                <a:solidFill>
                  <a:srgbClr val="77787B"/>
                </a:solidFill>
                <a:latin typeface="Arial" pitchFamily="34" charset="0"/>
                <a:cs typeface="Arial" pitchFamily="34" charset="0"/>
              </a:rPr>
              <a:t>Quarterly webinar/broadcast series featuring an average of 250 participants per webinar from a broad cross-section of stakeholders</a:t>
            </a:r>
          </a:p>
          <a:p>
            <a:pPr marL="466481" indent="-342828" defTabSz="914206" fontAlgn="auto">
              <a:spcBef>
                <a:spcPts val="612"/>
              </a:spcBef>
              <a:spcAft>
                <a:spcPts val="1224"/>
              </a:spcAft>
              <a:buClr>
                <a:srgbClr val="F5841F"/>
              </a:buClr>
              <a:buFont typeface="Wingdings 2" pitchFamily="18" charset="2"/>
              <a:buChar char=""/>
              <a:defRPr/>
            </a:pPr>
            <a:r>
              <a:rPr lang="en-US" sz="2400" dirty="0">
                <a:solidFill>
                  <a:srgbClr val="77787B"/>
                </a:solidFill>
                <a:latin typeface="Arial" pitchFamily="34" charset="0"/>
                <a:cs typeface="Arial" pitchFamily="34" charset="0"/>
              </a:rPr>
              <a:t>Number of Peer Review Publications</a:t>
            </a:r>
          </a:p>
          <a:p>
            <a:pPr marL="466481" indent="-342828" defTabSz="914206" fontAlgn="auto">
              <a:spcBef>
                <a:spcPts val="612"/>
              </a:spcBef>
              <a:spcAft>
                <a:spcPts val="1224"/>
              </a:spcAft>
              <a:buClr>
                <a:srgbClr val="F5841F"/>
              </a:buClr>
              <a:buFont typeface="Wingdings 2" pitchFamily="18" charset="2"/>
              <a:buChar char=""/>
            </a:pPr>
            <a:r>
              <a:rPr lang="en-US" sz="2400" dirty="0">
                <a:solidFill>
                  <a:schemeClr val="tx1">
                    <a:lumMod val="50000"/>
                    <a:lumOff val="50000"/>
                  </a:schemeClr>
                </a:solidFill>
              </a:rPr>
              <a:t>MAPPs task force, IMI, </a:t>
            </a:r>
            <a:r>
              <a:rPr lang="en-US" sz="2400" dirty="0" err="1">
                <a:solidFill>
                  <a:schemeClr val="tx1">
                    <a:lumMod val="50000"/>
                    <a:lumOff val="50000"/>
                  </a:schemeClr>
                </a:solidFill>
              </a:rPr>
              <a:t>Newdigs</a:t>
            </a:r>
            <a:r>
              <a:rPr lang="en-US" sz="2400" dirty="0">
                <a:solidFill>
                  <a:schemeClr val="tx1">
                    <a:lumMod val="50000"/>
                    <a:lumOff val="50000"/>
                  </a:schemeClr>
                </a:solidFill>
              </a:rPr>
              <a:t>, and Vital Transformation have been invited to </a:t>
            </a:r>
            <a:r>
              <a:rPr lang="en-US" sz="2400" dirty="0" err="1">
                <a:solidFill>
                  <a:schemeClr val="tx1">
                    <a:lumMod val="50000"/>
                    <a:lumOff val="50000"/>
                  </a:schemeClr>
                </a:solidFill>
              </a:rPr>
              <a:t>organise</a:t>
            </a:r>
            <a:r>
              <a:rPr lang="en-US" sz="2400" dirty="0">
                <a:solidFill>
                  <a:schemeClr val="tx1">
                    <a:lumMod val="50000"/>
                    <a:lumOff val="50000"/>
                  </a:schemeClr>
                </a:solidFill>
              </a:rPr>
              <a:t> an international conference in partnership with the US Congress and Senate in Washington DC</a:t>
            </a:r>
          </a:p>
          <a:p>
            <a:pPr marL="932712" lvl="1" indent="-342828" defTabSz="914206" fontAlgn="auto">
              <a:spcBef>
                <a:spcPts val="612"/>
              </a:spcBef>
              <a:spcAft>
                <a:spcPts val="1224"/>
              </a:spcAft>
              <a:buClr>
                <a:srgbClr val="F5841F"/>
              </a:buClr>
              <a:buFont typeface="Wingdings 2" pitchFamily="18" charset="2"/>
              <a:buChar char=""/>
            </a:pPr>
            <a:r>
              <a:rPr lang="en-US" sz="2400" dirty="0">
                <a:solidFill>
                  <a:schemeClr val="tx1">
                    <a:lumMod val="50000"/>
                    <a:lumOff val="50000"/>
                  </a:schemeClr>
                </a:solidFill>
              </a:rPr>
              <a:t>Focus is “An International Gathering of the World’s Thought Leaders in New Healthcare Models”</a:t>
            </a:r>
          </a:p>
          <a:p>
            <a:pPr marL="466481" indent="-342828" defTabSz="914206" fontAlgn="auto">
              <a:spcBef>
                <a:spcPts val="612"/>
              </a:spcBef>
              <a:spcAft>
                <a:spcPts val="1224"/>
              </a:spcAft>
              <a:buClr>
                <a:srgbClr val="F5841F"/>
              </a:buClr>
              <a:buFont typeface="Wingdings 2" pitchFamily="18" charset="2"/>
              <a:buChar char=""/>
            </a:pPr>
            <a:endParaRPr lang="en-GB" sz="2400" dirty="0">
              <a:solidFill>
                <a:schemeClr val="tx1">
                  <a:lumMod val="50000"/>
                  <a:lumOff val="50000"/>
                </a:schemeClr>
              </a:solidFill>
            </a:endParaRPr>
          </a:p>
          <a:p>
            <a:pPr marL="932712" lvl="1" indent="-342828" defTabSz="914206" fontAlgn="auto">
              <a:spcBef>
                <a:spcPts val="612"/>
              </a:spcBef>
              <a:spcAft>
                <a:spcPts val="1224"/>
              </a:spcAft>
              <a:buClr>
                <a:schemeClr val="tx2"/>
              </a:buClr>
              <a:buFont typeface="Wingdings 2" pitchFamily="18" charset="2"/>
              <a:buChar char=""/>
            </a:pPr>
            <a:endParaRPr lang="en-GB" sz="2400" dirty="0">
              <a:solidFill>
                <a:schemeClr val="tx1">
                  <a:lumMod val="50000"/>
                  <a:lumOff val="50000"/>
                </a:schemeClr>
              </a:solidFill>
            </a:endParaRPr>
          </a:p>
          <a:p>
            <a:pPr marL="123653" defTabSz="914206" fontAlgn="auto">
              <a:spcBef>
                <a:spcPts val="612"/>
              </a:spcBef>
              <a:spcAft>
                <a:spcPts val="612"/>
              </a:spcAft>
              <a:buClr>
                <a:srgbClr val="F5841F"/>
              </a:buClr>
              <a:defRPr/>
            </a:pPr>
            <a:endParaRPr lang="en-US" sz="2400" dirty="0">
              <a:solidFill>
                <a:srgbClr val="77787B"/>
              </a:solidFill>
              <a:latin typeface="Arial" pitchFamily="34" charset="0"/>
              <a:ea typeface="+mn-ea"/>
              <a:cs typeface="Arial" pitchFamily="34" charset="0"/>
            </a:endParaRPr>
          </a:p>
          <a:p>
            <a:pPr marL="466481" indent="-342828" defTabSz="914206" fontAlgn="auto">
              <a:spcBef>
                <a:spcPts val="612"/>
              </a:spcBef>
              <a:spcAft>
                <a:spcPts val="612"/>
              </a:spcAft>
              <a:buClr>
                <a:srgbClr val="F5841F"/>
              </a:buClr>
              <a:buFont typeface="Wingdings 2" pitchFamily="18" charset="2"/>
              <a:buChar char=""/>
              <a:defRPr/>
            </a:pPr>
            <a:endParaRPr lang="en-US" sz="2400" dirty="0">
              <a:solidFill>
                <a:srgbClr val="77787B"/>
              </a:solidFill>
              <a:latin typeface="Arial" pitchFamily="34" charset="0"/>
              <a:ea typeface="+mn-ea"/>
              <a:cs typeface="Arial" pitchFamily="34" charset="0"/>
            </a:endParaRPr>
          </a:p>
          <a:p>
            <a:pPr marL="466481" indent="-342828" defTabSz="914206" fontAlgn="auto">
              <a:spcBef>
                <a:spcPts val="612"/>
              </a:spcBef>
              <a:spcAft>
                <a:spcPts val="612"/>
              </a:spcAft>
              <a:buClr>
                <a:srgbClr val="F5841F"/>
              </a:buClr>
              <a:buFont typeface="Wingdings 2" pitchFamily="18" charset="2"/>
              <a:buChar char=""/>
              <a:defRPr/>
            </a:pPr>
            <a:endParaRPr lang="en-US" sz="1900" dirty="0">
              <a:solidFill>
                <a:srgbClr val="77787B"/>
              </a:solidFill>
              <a:latin typeface="Arial" pitchFamily="34" charset="0"/>
              <a:ea typeface="+mn-ea"/>
              <a:cs typeface="Arial" pitchFamily="34" charset="0"/>
            </a:endParaRPr>
          </a:p>
        </p:txBody>
      </p:sp>
    </p:spTree>
    <p:extLst>
      <p:ext uri="{BB962C8B-B14F-4D97-AF65-F5344CB8AC3E}">
        <p14:creationId xmlns:p14="http://schemas.microsoft.com/office/powerpoint/2010/main" val="25364681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1566" y="977407"/>
            <a:ext cx="4695594" cy="195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749"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1566" y="2138839"/>
            <a:ext cx="6142435" cy="470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3002" y="214108"/>
            <a:ext cx="8136456" cy="512736"/>
          </a:xfrm>
        </p:spPr>
        <p:txBody>
          <a:bodyPr>
            <a:normAutofit fontScale="90000"/>
          </a:bodyPr>
          <a:lstStyle/>
          <a:p>
            <a:r>
              <a:rPr lang="en-US" dirty="0" smtClean="0"/>
              <a:t>Dedicated MAPPs </a:t>
            </a:r>
            <a:r>
              <a:rPr lang="en-US" dirty="0" err="1" smtClean="0"/>
              <a:t>microsite</a:t>
            </a:r>
            <a:r>
              <a:rPr lang="en-US" dirty="0" smtClean="0"/>
              <a:t> http</a:t>
            </a:r>
            <a:r>
              <a:rPr lang="en-US" dirty="0"/>
              <a:t>://</a:t>
            </a:r>
            <a:r>
              <a:rPr lang="en-US" dirty="0" smtClean="0"/>
              <a:t>efpiamapps.eu </a:t>
            </a:r>
            <a:r>
              <a:rPr lang="en-US" dirty="0"/>
              <a:t/>
            </a:r>
            <a:br>
              <a:rPr lang="en-US" dirty="0"/>
            </a:br>
            <a:endParaRPr lang="en-US" dirty="0"/>
          </a:p>
        </p:txBody>
      </p:sp>
      <p:sp>
        <p:nvSpPr>
          <p:cNvPr id="4" name="Slide Number Placeholder 3"/>
          <p:cNvSpPr>
            <a:spLocks noGrp="1"/>
          </p:cNvSpPr>
          <p:nvPr>
            <p:ph type="sldNum" sz="quarter" idx="4294967295"/>
          </p:nvPr>
        </p:nvSpPr>
        <p:spPr>
          <a:xfrm>
            <a:off x="8568000" y="6514923"/>
            <a:ext cx="396488" cy="154439"/>
          </a:xfrm>
          <a:prstGeom prst="rect">
            <a:avLst/>
          </a:prstGeom>
        </p:spPr>
        <p:txBody>
          <a:bodyPr lIns="93296" tIns="46648" rIns="93296" bIns="46648"/>
          <a:lstStyle/>
          <a:p>
            <a:fld id="{D3D105AC-706C-4C9B-B833-875CD683D325}" type="slidenum">
              <a:rPr lang="fr-BE" smtClean="0"/>
              <a:pPr/>
              <a:t>35</a:t>
            </a:fld>
            <a:endParaRPr lang="fr-BE" dirty="0"/>
          </a:p>
        </p:txBody>
      </p:sp>
      <p:sp>
        <p:nvSpPr>
          <p:cNvPr id="6" name="Rectangular Callout 5"/>
          <p:cNvSpPr/>
          <p:nvPr/>
        </p:nvSpPr>
        <p:spPr>
          <a:xfrm>
            <a:off x="7121953" y="3126011"/>
            <a:ext cx="1695487" cy="855225"/>
          </a:xfrm>
          <a:prstGeom prst="wedgeRectCallout">
            <a:avLst>
              <a:gd name="adj1" fmla="val -75566"/>
              <a:gd name="adj2" fmla="val 3704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dirty="0" smtClean="0">
                <a:solidFill>
                  <a:schemeClr val="bg1"/>
                </a:solidFill>
              </a:rPr>
              <a:t>Executive summary</a:t>
            </a:r>
          </a:p>
          <a:p>
            <a:pPr algn="ctr"/>
            <a:r>
              <a:rPr lang="en-US" dirty="0" smtClean="0">
                <a:solidFill>
                  <a:schemeClr val="bg1"/>
                </a:solidFill>
              </a:rPr>
              <a:t>One Pager</a:t>
            </a:r>
            <a:endParaRPr lang="en-US" dirty="0">
              <a:solidFill>
                <a:schemeClr val="bg1"/>
              </a:solidFill>
            </a:endParaRPr>
          </a:p>
        </p:txBody>
      </p:sp>
      <p:sp>
        <p:nvSpPr>
          <p:cNvPr id="9" name="Rectangular Callout 8"/>
          <p:cNvSpPr/>
          <p:nvPr/>
        </p:nvSpPr>
        <p:spPr>
          <a:xfrm>
            <a:off x="7079676" y="1952420"/>
            <a:ext cx="1717679" cy="855225"/>
          </a:xfrm>
          <a:prstGeom prst="wedgeRectCallout">
            <a:avLst>
              <a:gd name="adj1" fmla="val -82161"/>
              <a:gd name="adj2" fmla="val 98864"/>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dirty="0">
                <a:solidFill>
                  <a:schemeClr val="bg1"/>
                </a:solidFill>
              </a:rPr>
              <a:t>Standard Presentation</a:t>
            </a:r>
          </a:p>
          <a:p>
            <a:pPr algn="ctr"/>
            <a:r>
              <a:rPr lang="en-US" dirty="0">
                <a:solidFill>
                  <a:schemeClr val="bg1"/>
                </a:solidFill>
              </a:rPr>
              <a:t>English</a:t>
            </a:r>
          </a:p>
        </p:txBody>
      </p:sp>
      <p:sp>
        <p:nvSpPr>
          <p:cNvPr id="11" name="Rectangular Callout 10"/>
          <p:cNvSpPr/>
          <p:nvPr/>
        </p:nvSpPr>
        <p:spPr>
          <a:xfrm>
            <a:off x="7037398" y="4167721"/>
            <a:ext cx="1802234" cy="1010280"/>
          </a:xfrm>
          <a:prstGeom prst="wedgeRectCallout">
            <a:avLst>
              <a:gd name="adj1" fmla="val -84925"/>
              <a:gd name="adj2" fmla="val 69774"/>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r>
              <a:rPr lang="en-US" sz="1200" b="1" dirty="0">
                <a:solidFill>
                  <a:schemeClr val="bg1"/>
                </a:solidFill>
              </a:rPr>
              <a:t>H.G </a:t>
            </a:r>
            <a:r>
              <a:rPr lang="en-US" sz="1200" b="1" dirty="0" err="1">
                <a:solidFill>
                  <a:schemeClr val="bg1"/>
                </a:solidFill>
              </a:rPr>
              <a:t>Eichler</a:t>
            </a:r>
            <a:r>
              <a:rPr lang="en-US" sz="1200" b="1" dirty="0">
                <a:solidFill>
                  <a:schemeClr val="bg1"/>
                </a:solidFill>
              </a:rPr>
              <a:t> et al.</a:t>
            </a:r>
            <a:r>
              <a:rPr lang="en-US" sz="1200" dirty="0"/>
              <a:t> http://onlinelibrary.wiley.com/doi/10.1038/clpt.2011.345/full</a:t>
            </a:r>
          </a:p>
        </p:txBody>
      </p:sp>
      <p:sp>
        <p:nvSpPr>
          <p:cNvPr id="14" name="Rectangular Callout 13"/>
          <p:cNvSpPr/>
          <p:nvPr/>
        </p:nvSpPr>
        <p:spPr>
          <a:xfrm>
            <a:off x="7028165" y="5286848"/>
            <a:ext cx="1882578" cy="1135118"/>
          </a:xfrm>
          <a:prstGeom prst="wedgeRectCallout">
            <a:avLst>
              <a:gd name="adj1" fmla="val -76525"/>
              <a:gd name="adj2" fmla="val 21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lvl="0" eaLnBrk="0" hangingPunct="0"/>
            <a:r>
              <a:rPr lang="en-US" sz="1200" b="1" dirty="0">
                <a:solidFill>
                  <a:schemeClr val="bg1"/>
                </a:solidFill>
                <a:latin typeface="Arial" charset="0"/>
                <a:cs typeface="Arial" charset="0"/>
              </a:rPr>
              <a:t>S Forda et al.</a:t>
            </a:r>
            <a:endParaRPr lang="en-US" sz="1200" b="1" dirty="0">
              <a:solidFill>
                <a:schemeClr val="bg1"/>
              </a:solidFill>
              <a:cs typeface="Arial" charset="0"/>
            </a:endParaRPr>
          </a:p>
          <a:p>
            <a:pPr lvl="0" eaLnBrk="0" hangingPunct="0"/>
            <a:r>
              <a:rPr lang="en-US" sz="1200" b="1" dirty="0">
                <a:solidFill>
                  <a:schemeClr val="bg1"/>
                </a:solidFill>
                <a:cs typeface="Arial" charset="0"/>
              </a:rPr>
              <a:t>http://onlinelibrary.wiley.com/journal/10.1002/%28ISSN%291532-6535</a:t>
            </a:r>
            <a:endParaRPr lang="en-US" sz="1200" b="1" dirty="0">
              <a:solidFill>
                <a:schemeClr val="bg1"/>
              </a:solidFill>
            </a:endParaRPr>
          </a:p>
        </p:txBody>
      </p:sp>
    </p:spTree>
    <p:extLst>
      <p:ext uri="{BB962C8B-B14F-4D97-AF65-F5344CB8AC3E}">
        <p14:creationId xmlns:p14="http://schemas.microsoft.com/office/powerpoint/2010/main" val="4563901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44710" y="2391662"/>
            <a:ext cx="5899290" cy="1541394"/>
          </a:xfrm>
        </p:spPr>
        <p:txBody>
          <a:bodyPr>
            <a:normAutofit fontScale="90000"/>
          </a:bodyPr>
          <a:lstStyle/>
          <a:p>
            <a:pPr>
              <a:lnSpc>
                <a:spcPct val="100000"/>
              </a:lnSpc>
            </a:pPr>
            <a:r>
              <a:rPr lang="en-GB" sz="3200" dirty="0" smtClean="0"/>
              <a:t>MAPPs </a:t>
            </a:r>
            <a:r>
              <a:rPr lang="en-US" sz="3200" dirty="0" smtClean="0"/>
              <a:t>2014-2015 Deliverables</a:t>
            </a:r>
            <a:br>
              <a:rPr lang="en-US" sz="3200" dirty="0" smtClean="0"/>
            </a:br>
            <a:r>
              <a:rPr lang="en-US" sz="3200" dirty="0" smtClean="0"/>
              <a:t>QUESTIONS?</a:t>
            </a:r>
            <a:r>
              <a:rPr lang="en-GB" sz="3300" dirty="0" smtClean="0"/>
              <a:t/>
            </a:r>
            <a:br>
              <a:rPr lang="en-GB" sz="3300" dirty="0" smtClean="0"/>
            </a:br>
            <a:endParaRPr lang="en-GB" dirty="0"/>
          </a:p>
        </p:txBody>
      </p:sp>
      <p:sp>
        <p:nvSpPr>
          <p:cNvPr id="7" name="Subtitle 6"/>
          <p:cNvSpPr>
            <a:spLocks noGrp="1"/>
          </p:cNvSpPr>
          <p:nvPr>
            <p:ph type="subTitle" idx="1"/>
          </p:nvPr>
        </p:nvSpPr>
        <p:spPr>
          <a:xfrm>
            <a:off x="3275856" y="3613385"/>
            <a:ext cx="5184576" cy="1183767"/>
          </a:xfrm>
        </p:spPr>
        <p:txBody>
          <a:bodyPr>
            <a:normAutofit/>
          </a:bodyPr>
          <a:lstStyle/>
          <a:p>
            <a:r>
              <a:rPr lang="en-US" dirty="0" smtClean="0"/>
              <a:t>Karin Van Baelen</a:t>
            </a:r>
          </a:p>
          <a:p>
            <a:r>
              <a:rPr lang="en-US" dirty="0" smtClean="0"/>
              <a:t>Head Global Regulatory Affairs at Janssen, J&amp;J</a:t>
            </a:r>
          </a:p>
          <a:p>
            <a:r>
              <a:rPr lang="en-US" dirty="0" smtClean="0"/>
              <a:t>Chair, MAPPs Taskforce</a:t>
            </a:r>
            <a:endParaRPr lang="en-GB" dirty="0" smtClean="0"/>
          </a:p>
        </p:txBody>
      </p:sp>
      <p:sp>
        <p:nvSpPr>
          <p:cNvPr id="5" name="Slide Number Placeholder 4"/>
          <p:cNvSpPr>
            <a:spLocks noGrp="1"/>
          </p:cNvSpPr>
          <p:nvPr>
            <p:ph type="sldNum" sz="quarter" idx="4294967295"/>
          </p:nvPr>
        </p:nvSpPr>
        <p:spPr>
          <a:xfrm>
            <a:off x="8661288" y="6514614"/>
            <a:ext cx="482712" cy="226764"/>
          </a:xfrm>
        </p:spPr>
        <p:txBody>
          <a:bodyPr/>
          <a:lstStyle/>
          <a:p>
            <a:pPr>
              <a:defRPr/>
            </a:pPr>
            <a:fld id="{4C26BDBE-27C7-48A8-8039-E5CE85FAD798}" type="slidenum">
              <a:rPr lang="en-US" smtClean="0">
                <a:solidFill>
                  <a:srgbClr val="00A3D6">
                    <a:shade val="75000"/>
                  </a:srgbClr>
                </a:solidFill>
              </a:rPr>
              <a:pPr>
                <a:defRPr/>
              </a:pPr>
              <a:t>36</a:t>
            </a:fld>
            <a:endParaRPr lang="en-US" dirty="0">
              <a:solidFill>
                <a:srgbClr val="00A3D6">
                  <a:shade val="75000"/>
                </a:srgbClr>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681413" y="2819400"/>
            <a:ext cx="4922837" cy="1114425"/>
          </a:xfrm>
        </p:spPr>
        <p:txBody>
          <a:bodyPr>
            <a:noAutofit/>
          </a:bodyPr>
          <a:lstStyle/>
          <a:p>
            <a:pPr eaLnBrk="1" hangingPunct="1">
              <a:lnSpc>
                <a:spcPct val="100000"/>
              </a:lnSpc>
            </a:pPr>
            <a:r>
              <a:rPr lang="en-GB" sz="2800" dirty="0" smtClean="0"/>
              <a:t>Lessons Learned</a:t>
            </a:r>
            <a:br>
              <a:rPr lang="en-GB" sz="2800" dirty="0" smtClean="0"/>
            </a:br>
            <a:r>
              <a:rPr lang="en-GB" sz="2000" dirty="0" smtClean="0"/>
              <a:t>Development, Regulatory, and Access Policy</a:t>
            </a:r>
            <a:endParaRPr lang="fr-BE" sz="2800" b="0" dirty="0" smtClean="0">
              <a:latin typeface="Arial" charset="0"/>
              <a:cs typeface="Arial" charset="0"/>
            </a:endParaRPr>
          </a:p>
        </p:txBody>
      </p:sp>
      <p:sp>
        <p:nvSpPr>
          <p:cNvPr id="18435" name="Subtitle 2"/>
          <p:cNvSpPr>
            <a:spLocks noGrp="1"/>
          </p:cNvSpPr>
          <p:nvPr>
            <p:ph type="subTitle" idx="1"/>
          </p:nvPr>
        </p:nvSpPr>
        <p:spPr>
          <a:xfrm>
            <a:off x="3714750" y="3948459"/>
            <a:ext cx="4929188" cy="1928813"/>
          </a:xfrm>
        </p:spPr>
        <p:txBody>
          <a:bodyPr/>
          <a:lstStyle/>
          <a:p>
            <a:pPr eaLnBrk="1" hangingPunct="1"/>
            <a:r>
              <a:rPr lang="en-US" dirty="0" smtClean="0">
                <a:latin typeface="Arial" charset="0"/>
                <a:cs typeface="Arial" charset="0"/>
              </a:rPr>
              <a:t>James Anderson, Head of Corporate Government Affairs, GSK</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18436" name="Slide Number Placeholder 5"/>
          <p:cNvSpPr>
            <a:spLocks noGrp="1"/>
          </p:cNvSpPr>
          <p:nvPr>
            <p:ph type="sldNum" sz="quarter" idx="10"/>
          </p:nvPr>
        </p:nvSpPr>
        <p:spPr bwMode="auto">
          <a:noFill/>
          <a:ln>
            <a:miter lim="800000"/>
            <a:headEnd/>
            <a:tailEnd/>
          </a:ln>
        </p:spPr>
        <p:txBody>
          <a:bodyPr/>
          <a:lstStyle/>
          <a:p>
            <a:fld id="{BFF52143-B934-470A-B7FE-7FECE4A5ABF2}" type="slidenum">
              <a:rPr lang="fr-BE">
                <a:latin typeface="Arial" charset="0"/>
                <a:cs typeface="Arial" charset="0"/>
              </a:rPr>
              <a:pPr/>
              <a:t>37</a:t>
            </a:fld>
            <a:endParaRPr lang="fr-BE">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178" y="155643"/>
            <a:ext cx="8475262" cy="677108"/>
          </a:xfrm>
        </p:spPr>
        <p:txBody>
          <a:bodyPr/>
          <a:lstStyle/>
          <a:p>
            <a:r>
              <a:rPr lang="en-GB" dirty="0" smtClean="0"/>
              <a:t>Why MAPPs is Important – “Treatment Window of Opportunity”</a:t>
            </a:r>
            <a:endParaRPr lang="en-GB" dirty="0"/>
          </a:p>
        </p:txBody>
      </p:sp>
      <p:sp>
        <p:nvSpPr>
          <p:cNvPr id="7" name="Text Placeholder 6"/>
          <p:cNvSpPr>
            <a:spLocks noGrp="1"/>
          </p:cNvSpPr>
          <p:nvPr>
            <p:ph type="body" sz="quarter" idx="14"/>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47761" y="1103334"/>
            <a:ext cx="8782340" cy="5371393"/>
          </a:xfrm>
          <a:prstGeom prst="rect">
            <a:avLst/>
          </a:prstGeom>
          <a:noFill/>
          <a:ln w="9525">
            <a:noFill/>
            <a:miter lim="800000"/>
            <a:headEnd/>
            <a:tailEnd/>
          </a:ln>
        </p:spPr>
      </p:pic>
      <p:sp>
        <p:nvSpPr>
          <p:cNvPr id="8" name="TextBox 7"/>
          <p:cNvSpPr txBox="1"/>
          <p:nvPr/>
        </p:nvSpPr>
        <p:spPr>
          <a:xfrm>
            <a:off x="313899" y="6428096"/>
            <a:ext cx="8325134" cy="429904"/>
          </a:xfrm>
          <a:prstGeom prst="rect">
            <a:avLst/>
          </a:prstGeom>
          <a:noFill/>
        </p:spPr>
        <p:txBody>
          <a:bodyPr wrap="square" lIns="0" tIns="0" rIns="0" bIns="0" rtlCol="0">
            <a:noAutofit/>
          </a:bodyPr>
          <a:lstStyle/>
          <a:p>
            <a:r>
              <a:rPr lang="en-GB" sz="1200" dirty="0" smtClean="0"/>
              <a:t>Ref: Eichler HG, et al. From adaptive licensing to adaptive pathways: delivering a flexible life span approach to bring new drugs to patients. </a:t>
            </a:r>
            <a:r>
              <a:rPr lang="en-GB" sz="1200" dirty="0" err="1" smtClean="0"/>
              <a:t>Clin</a:t>
            </a:r>
            <a:r>
              <a:rPr lang="en-GB" sz="1200" dirty="0" smtClean="0"/>
              <a:t> </a:t>
            </a:r>
            <a:r>
              <a:rPr lang="en-GB" sz="1200" dirty="0" err="1" smtClean="0"/>
              <a:t>Pharmacol</a:t>
            </a:r>
            <a:r>
              <a:rPr lang="en-GB" sz="1200" dirty="0" smtClean="0"/>
              <a:t> </a:t>
            </a:r>
            <a:r>
              <a:rPr lang="en-GB" sz="1200" dirty="0" err="1" smtClean="0"/>
              <a:t>Ther</a:t>
            </a:r>
            <a:r>
              <a:rPr lang="en-GB" sz="1200" dirty="0" smtClean="0"/>
              <a:t>. 2015 Mar;97(3):234-246 	</a:t>
            </a:r>
          </a:p>
          <a:p>
            <a:endParaRPr lang="en-GB" sz="1200" dirty="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5358"/>
            <a:ext cx="8915400" cy="677108"/>
          </a:xfrm>
        </p:spPr>
        <p:txBody>
          <a:bodyPr/>
          <a:lstStyle/>
          <a:p>
            <a:r>
              <a:rPr lang="en-US" dirty="0" smtClean="0"/>
              <a:t>How Much Evidence is Enough?</a:t>
            </a:r>
            <a:br>
              <a:rPr lang="en-US" dirty="0" smtClean="0"/>
            </a:br>
            <a:r>
              <a:rPr lang="en-US" dirty="0" smtClean="0"/>
              <a:t>And Who Needs to Agree?</a:t>
            </a:r>
            <a:endParaRPr lang="en-US" dirty="0"/>
          </a:p>
        </p:txBody>
      </p:sp>
      <p:sp>
        <p:nvSpPr>
          <p:cNvPr id="21" name="Pentagon 20"/>
          <p:cNvSpPr/>
          <p:nvPr/>
        </p:nvSpPr>
        <p:spPr>
          <a:xfrm>
            <a:off x="109177" y="1589965"/>
            <a:ext cx="1446663" cy="805218"/>
          </a:xfrm>
          <a:prstGeom prst="homePlat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50000"/>
                  </a:schemeClr>
                </a:solidFill>
              </a:rPr>
              <a:t>R&amp;D</a:t>
            </a:r>
            <a:endParaRPr lang="en-GB" dirty="0">
              <a:solidFill>
                <a:schemeClr val="tx1">
                  <a:lumMod val="50000"/>
                </a:schemeClr>
              </a:solidFill>
            </a:endParaRPr>
          </a:p>
        </p:txBody>
      </p:sp>
      <p:sp>
        <p:nvSpPr>
          <p:cNvPr id="22" name="Chevron 21"/>
          <p:cNvSpPr/>
          <p:nvPr/>
        </p:nvSpPr>
        <p:spPr>
          <a:xfrm>
            <a:off x="1241924" y="1589965"/>
            <a:ext cx="2060819" cy="818865"/>
          </a:xfrm>
          <a:prstGeom prst="chevron">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smtClean="0">
                <a:solidFill>
                  <a:schemeClr val="tx1">
                    <a:lumMod val="50000"/>
                  </a:schemeClr>
                </a:solidFill>
              </a:rPr>
              <a:t>Regulatory Approval</a:t>
            </a:r>
            <a:endParaRPr lang="en-GB" dirty="0">
              <a:solidFill>
                <a:schemeClr val="tx1">
                  <a:lumMod val="50000"/>
                </a:schemeClr>
              </a:solidFill>
            </a:endParaRPr>
          </a:p>
        </p:txBody>
      </p:sp>
      <p:sp>
        <p:nvSpPr>
          <p:cNvPr id="23" name="Chevron 22"/>
          <p:cNvSpPr/>
          <p:nvPr/>
        </p:nvSpPr>
        <p:spPr>
          <a:xfrm>
            <a:off x="2991113" y="1589965"/>
            <a:ext cx="1799242" cy="818865"/>
          </a:xfrm>
          <a:prstGeom prst="chevron">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smtClean="0">
                <a:solidFill>
                  <a:schemeClr val="tx1">
                    <a:lumMod val="50000"/>
                  </a:schemeClr>
                </a:solidFill>
              </a:rPr>
              <a:t>National Access/ HTA</a:t>
            </a:r>
            <a:endParaRPr lang="en-GB" dirty="0">
              <a:solidFill>
                <a:schemeClr val="tx1">
                  <a:lumMod val="50000"/>
                </a:schemeClr>
              </a:solidFill>
            </a:endParaRPr>
          </a:p>
        </p:txBody>
      </p:sp>
      <p:sp>
        <p:nvSpPr>
          <p:cNvPr id="24" name="Chevron 23"/>
          <p:cNvSpPr/>
          <p:nvPr/>
        </p:nvSpPr>
        <p:spPr>
          <a:xfrm>
            <a:off x="4490105" y="1589965"/>
            <a:ext cx="1665031" cy="818865"/>
          </a:xfrm>
          <a:prstGeom prst="chevron">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smtClean="0">
                <a:solidFill>
                  <a:schemeClr val="tx1">
                    <a:lumMod val="50000"/>
                  </a:schemeClr>
                </a:solidFill>
              </a:rPr>
              <a:t>Local Access</a:t>
            </a:r>
            <a:endParaRPr lang="en-GB" dirty="0">
              <a:solidFill>
                <a:schemeClr val="tx1">
                  <a:lumMod val="50000"/>
                </a:schemeClr>
              </a:solidFill>
            </a:endParaRPr>
          </a:p>
        </p:txBody>
      </p:sp>
      <p:sp>
        <p:nvSpPr>
          <p:cNvPr id="32" name="Chevron 31"/>
          <p:cNvSpPr/>
          <p:nvPr/>
        </p:nvSpPr>
        <p:spPr>
          <a:xfrm>
            <a:off x="5848039" y="1589965"/>
            <a:ext cx="1917525" cy="818865"/>
          </a:xfrm>
          <a:prstGeom prst="chevron">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smtClean="0">
                <a:solidFill>
                  <a:schemeClr val="tx1">
                    <a:lumMod val="50000"/>
                  </a:schemeClr>
                </a:solidFill>
              </a:rPr>
              <a:t>Physician</a:t>
            </a:r>
            <a:endParaRPr lang="en-GB" dirty="0">
              <a:solidFill>
                <a:schemeClr val="tx1">
                  <a:lumMod val="50000"/>
                </a:schemeClr>
              </a:solidFill>
            </a:endParaRPr>
          </a:p>
        </p:txBody>
      </p:sp>
      <p:sp>
        <p:nvSpPr>
          <p:cNvPr id="34" name="Chevron 33"/>
          <p:cNvSpPr/>
          <p:nvPr/>
        </p:nvSpPr>
        <p:spPr>
          <a:xfrm>
            <a:off x="7460776" y="1589965"/>
            <a:ext cx="1614990" cy="818865"/>
          </a:xfrm>
          <a:prstGeom prst="chevron">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dirty="0" smtClean="0">
                <a:solidFill>
                  <a:schemeClr val="tx1">
                    <a:lumMod val="50000"/>
                  </a:schemeClr>
                </a:solidFill>
              </a:rPr>
              <a:t>Patient</a:t>
            </a:r>
            <a:endParaRPr lang="en-GB" dirty="0">
              <a:solidFill>
                <a:schemeClr val="tx1">
                  <a:lumMod val="50000"/>
                </a:schemeClr>
              </a:solidFill>
            </a:endParaRPr>
          </a:p>
        </p:txBody>
      </p:sp>
      <p:sp>
        <p:nvSpPr>
          <p:cNvPr id="39" name="Freeform 38"/>
          <p:cNvSpPr/>
          <p:nvPr/>
        </p:nvSpPr>
        <p:spPr>
          <a:xfrm>
            <a:off x="450376" y="4162567"/>
            <a:ext cx="7888406" cy="2442949"/>
          </a:xfrm>
          <a:custGeom>
            <a:avLst/>
            <a:gdLst>
              <a:gd name="connsiteX0" fmla="*/ 0 w 7888406"/>
              <a:gd name="connsiteY0" fmla="*/ 0 h 2442949"/>
              <a:gd name="connsiteX1" fmla="*/ 1446663 w 7888406"/>
              <a:gd name="connsiteY1" fmla="*/ 54591 h 2442949"/>
              <a:gd name="connsiteX2" fmla="*/ 3370997 w 7888406"/>
              <a:gd name="connsiteY2" fmla="*/ 232012 h 2442949"/>
              <a:gd name="connsiteX3" fmla="*/ 4844955 w 7888406"/>
              <a:gd name="connsiteY3" fmla="*/ 559558 h 2442949"/>
              <a:gd name="connsiteX4" fmla="*/ 6387152 w 7888406"/>
              <a:gd name="connsiteY4" fmla="*/ 1241946 h 2442949"/>
              <a:gd name="connsiteX5" fmla="*/ 7888406 w 7888406"/>
              <a:gd name="connsiteY5" fmla="*/ 2442949 h 24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8406" h="2442949">
                <a:moveTo>
                  <a:pt x="0" y="0"/>
                </a:moveTo>
                <a:cubicBezTo>
                  <a:pt x="442415" y="7961"/>
                  <a:pt x="884830" y="15922"/>
                  <a:pt x="1446663" y="54591"/>
                </a:cubicBezTo>
                <a:cubicBezTo>
                  <a:pt x="2008496" y="93260"/>
                  <a:pt x="2804615" y="147851"/>
                  <a:pt x="3370997" y="232012"/>
                </a:cubicBezTo>
                <a:cubicBezTo>
                  <a:pt x="3937379" y="316173"/>
                  <a:pt x="4342263" y="391236"/>
                  <a:pt x="4844955" y="559558"/>
                </a:cubicBezTo>
                <a:cubicBezTo>
                  <a:pt x="5347647" y="727880"/>
                  <a:pt x="5879910" y="928048"/>
                  <a:pt x="6387152" y="1241946"/>
                </a:cubicBezTo>
                <a:cubicBezTo>
                  <a:pt x="6894394" y="1555844"/>
                  <a:pt x="7626824" y="2235958"/>
                  <a:pt x="7888406" y="2442949"/>
                </a:cubicBezTo>
              </a:path>
            </a:pathLst>
          </a:custGeom>
          <a:ln w="15875">
            <a:solidFill>
              <a:srgbClr val="1111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Freeform 40"/>
          <p:cNvSpPr/>
          <p:nvPr/>
        </p:nvSpPr>
        <p:spPr>
          <a:xfrm>
            <a:off x="436728" y="1419367"/>
            <a:ext cx="7806520" cy="2743201"/>
          </a:xfrm>
          <a:custGeom>
            <a:avLst/>
            <a:gdLst>
              <a:gd name="connsiteX0" fmla="*/ 0 w 7806520"/>
              <a:gd name="connsiteY0" fmla="*/ 2743200 h 2743201"/>
              <a:gd name="connsiteX1" fmla="*/ 1733266 w 7806520"/>
              <a:gd name="connsiteY1" fmla="*/ 2715905 h 2743201"/>
              <a:gd name="connsiteX2" fmla="*/ 3343702 w 7806520"/>
              <a:gd name="connsiteY2" fmla="*/ 2579427 h 2743201"/>
              <a:gd name="connsiteX3" fmla="*/ 4817660 w 7806520"/>
              <a:gd name="connsiteY3" fmla="*/ 2265529 h 2743201"/>
              <a:gd name="connsiteX4" fmla="*/ 6291618 w 7806520"/>
              <a:gd name="connsiteY4" fmla="*/ 1637732 h 2743201"/>
              <a:gd name="connsiteX5" fmla="*/ 7806520 w 7806520"/>
              <a:gd name="connsiteY5" fmla="*/ 0 h 274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6520" h="2743201">
                <a:moveTo>
                  <a:pt x="0" y="2743200"/>
                </a:moveTo>
                <a:cubicBezTo>
                  <a:pt x="587991" y="2743200"/>
                  <a:pt x="1175982" y="2743201"/>
                  <a:pt x="1733266" y="2715905"/>
                </a:cubicBezTo>
                <a:cubicBezTo>
                  <a:pt x="2290550" y="2688610"/>
                  <a:pt x="2829636" y="2654490"/>
                  <a:pt x="3343702" y="2579427"/>
                </a:cubicBezTo>
                <a:cubicBezTo>
                  <a:pt x="3857768" y="2504364"/>
                  <a:pt x="4326341" y="2422478"/>
                  <a:pt x="4817660" y="2265529"/>
                </a:cubicBezTo>
                <a:cubicBezTo>
                  <a:pt x="5308979" y="2108580"/>
                  <a:pt x="5793475" y="2015320"/>
                  <a:pt x="6291618" y="1637732"/>
                </a:cubicBezTo>
                <a:cubicBezTo>
                  <a:pt x="6789761" y="1260144"/>
                  <a:pt x="7298140" y="630072"/>
                  <a:pt x="7806520" y="0"/>
                </a:cubicBezTo>
              </a:path>
            </a:pathLst>
          </a:custGeom>
          <a:ln w="15875">
            <a:solidFill>
              <a:srgbClr val="1111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3" name="Straight Connector 42"/>
          <p:cNvCxnSpPr/>
          <p:nvPr/>
        </p:nvCxnSpPr>
        <p:spPr>
          <a:xfrm>
            <a:off x="8475260" y="1228299"/>
            <a:ext cx="40943" cy="56297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611737" y="4189861"/>
            <a:ext cx="286603" cy="300251"/>
          </a:xfrm>
          <a:prstGeom prst="rect">
            <a:avLst/>
          </a:prstGeom>
          <a:noFill/>
        </p:spPr>
        <p:txBody>
          <a:bodyPr wrap="square" lIns="0" tIns="0" rIns="0" bIns="0" rtlCol="0">
            <a:noAutofit/>
          </a:bodyPr>
          <a:lstStyle/>
          <a:p>
            <a:r>
              <a:rPr lang="en-GB" sz="1400" b="1" dirty="0" smtClean="0">
                <a:solidFill>
                  <a:schemeClr val="tx1">
                    <a:lumMod val="50000"/>
                  </a:schemeClr>
                </a:solidFill>
              </a:rPr>
              <a:t>1</a:t>
            </a:r>
          </a:p>
        </p:txBody>
      </p:sp>
      <p:sp>
        <p:nvSpPr>
          <p:cNvPr id="45" name="TextBox 44"/>
          <p:cNvSpPr txBox="1"/>
          <p:nvPr/>
        </p:nvSpPr>
        <p:spPr>
          <a:xfrm>
            <a:off x="8545772" y="3973773"/>
            <a:ext cx="286603" cy="300251"/>
          </a:xfrm>
          <a:prstGeom prst="rect">
            <a:avLst/>
          </a:prstGeom>
          <a:noFill/>
        </p:spPr>
        <p:txBody>
          <a:bodyPr wrap="square" lIns="0" tIns="0" rIns="0" bIns="0" rtlCol="0">
            <a:noAutofit/>
          </a:bodyPr>
          <a:lstStyle/>
          <a:p>
            <a:r>
              <a:rPr lang="en-GB" sz="1400" b="1" dirty="0" smtClean="0">
                <a:solidFill>
                  <a:schemeClr val="tx1">
                    <a:lumMod val="50000"/>
                  </a:schemeClr>
                </a:solidFill>
              </a:rPr>
              <a:t>10</a:t>
            </a:r>
          </a:p>
        </p:txBody>
      </p:sp>
      <p:sp>
        <p:nvSpPr>
          <p:cNvPr id="46" name="TextBox 45"/>
          <p:cNvSpPr txBox="1"/>
          <p:nvPr/>
        </p:nvSpPr>
        <p:spPr>
          <a:xfrm>
            <a:off x="8491182" y="3725841"/>
            <a:ext cx="379863" cy="288877"/>
          </a:xfrm>
          <a:prstGeom prst="rect">
            <a:avLst/>
          </a:prstGeom>
          <a:noFill/>
        </p:spPr>
        <p:txBody>
          <a:bodyPr wrap="square" lIns="0" tIns="0" rIns="0" bIns="0" rtlCol="0">
            <a:noAutofit/>
          </a:bodyPr>
          <a:lstStyle/>
          <a:p>
            <a:r>
              <a:rPr lang="en-GB" sz="1400" b="1" dirty="0" smtClean="0">
                <a:solidFill>
                  <a:schemeClr val="tx1">
                    <a:lumMod val="50000"/>
                  </a:schemeClr>
                </a:solidFill>
              </a:rPr>
              <a:t>100</a:t>
            </a:r>
          </a:p>
        </p:txBody>
      </p:sp>
      <p:sp>
        <p:nvSpPr>
          <p:cNvPr id="47" name="TextBox 46"/>
          <p:cNvSpPr txBox="1"/>
          <p:nvPr/>
        </p:nvSpPr>
        <p:spPr>
          <a:xfrm>
            <a:off x="8518477" y="3318682"/>
            <a:ext cx="448102" cy="243386"/>
          </a:xfrm>
          <a:prstGeom prst="rect">
            <a:avLst/>
          </a:prstGeom>
          <a:noFill/>
        </p:spPr>
        <p:txBody>
          <a:bodyPr wrap="square" lIns="0" tIns="0" rIns="0" bIns="0" rtlCol="0">
            <a:noAutofit/>
          </a:bodyPr>
          <a:lstStyle/>
          <a:p>
            <a:r>
              <a:rPr lang="en-GB" sz="1400" b="1" dirty="0" smtClean="0">
                <a:solidFill>
                  <a:schemeClr val="tx1">
                    <a:lumMod val="50000"/>
                  </a:schemeClr>
                </a:solidFill>
              </a:rPr>
              <a:t>1,000</a:t>
            </a:r>
          </a:p>
        </p:txBody>
      </p:sp>
      <p:sp>
        <p:nvSpPr>
          <p:cNvPr id="48" name="TextBox 47"/>
          <p:cNvSpPr txBox="1"/>
          <p:nvPr/>
        </p:nvSpPr>
        <p:spPr>
          <a:xfrm>
            <a:off x="8520752" y="2775050"/>
            <a:ext cx="623248" cy="254758"/>
          </a:xfrm>
          <a:prstGeom prst="rect">
            <a:avLst/>
          </a:prstGeom>
          <a:noFill/>
        </p:spPr>
        <p:txBody>
          <a:bodyPr wrap="square" lIns="0" tIns="0" rIns="0" bIns="0" rtlCol="0">
            <a:noAutofit/>
          </a:bodyPr>
          <a:lstStyle/>
          <a:p>
            <a:r>
              <a:rPr lang="en-GB" sz="1400" b="1" dirty="0" smtClean="0">
                <a:solidFill>
                  <a:schemeClr val="tx1">
                    <a:lumMod val="50000"/>
                  </a:schemeClr>
                </a:solidFill>
              </a:rPr>
              <a:t>10,000</a:t>
            </a:r>
          </a:p>
        </p:txBody>
      </p:sp>
      <p:cxnSp>
        <p:nvCxnSpPr>
          <p:cNvPr id="50" name="Straight Connector 49"/>
          <p:cNvCxnSpPr/>
          <p:nvPr/>
        </p:nvCxnSpPr>
        <p:spPr>
          <a:xfrm flipH="1">
            <a:off x="5445457" y="3603013"/>
            <a:ext cx="2988862" cy="272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503761" y="3903259"/>
            <a:ext cx="3971500" cy="136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41" idx="4"/>
          </p:cNvCxnSpPr>
          <p:nvPr/>
        </p:nvCxnSpPr>
        <p:spPr>
          <a:xfrm flipH="1">
            <a:off x="6728344" y="3029803"/>
            <a:ext cx="1705972" cy="272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2866030" y="4121624"/>
            <a:ext cx="5627426" cy="182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1269242" y="4189863"/>
            <a:ext cx="7240134" cy="614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956645" y="4435521"/>
            <a:ext cx="1064526" cy="559558"/>
          </a:xfrm>
          <a:prstGeom prst="rect">
            <a:avLst/>
          </a:prstGeom>
          <a:noFill/>
        </p:spPr>
        <p:txBody>
          <a:bodyPr wrap="square" lIns="0" tIns="0" rIns="0" bIns="0" rtlCol="0">
            <a:noAutofit/>
          </a:bodyPr>
          <a:lstStyle/>
          <a:p>
            <a:pPr algn="r"/>
            <a:r>
              <a:rPr lang="en-GB" sz="1600" dirty="0" smtClean="0">
                <a:solidFill>
                  <a:schemeClr val="tx1">
                    <a:lumMod val="50000"/>
                  </a:schemeClr>
                </a:solidFill>
              </a:rPr>
              <a:t>Number of Decision-Makers</a:t>
            </a:r>
          </a:p>
        </p:txBody>
      </p:sp>
    </p:spTree>
    <p:extLst>
      <p:ext uri="{BB962C8B-B14F-4D97-AF65-F5344CB8AC3E}">
        <p14:creationId xmlns:p14="http://schemas.microsoft.com/office/powerpoint/2010/main" val="35006516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ctrTitle"/>
          </p:nvPr>
        </p:nvSpPr>
        <p:spPr>
          <a:xfrm>
            <a:off x="358775" y="3189288"/>
            <a:ext cx="6089650" cy="1666875"/>
          </a:xfrm>
        </p:spPr>
        <p:txBody>
          <a:bodyPr/>
          <a:lstStyle/>
          <a:p>
            <a:r>
              <a:rPr lang="en-GB" sz="2400" dirty="0" smtClean="0"/>
              <a:t>Medicines Adaptive Pathways to Patients (MAPPs)</a:t>
            </a:r>
            <a:endParaRPr lang="en-US" altLang="en-US" sz="2400" dirty="0" smtClean="0"/>
          </a:p>
        </p:txBody>
      </p:sp>
      <p:sp>
        <p:nvSpPr>
          <p:cNvPr id="3075" name="Subtitle 6"/>
          <p:cNvSpPr>
            <a:spLocks noGrp="1"/>
          </p:cNvSpPr>
          <p:nvPr>
            <p:ph type="subTitle" idx="1"/>
          </p:nvPr>
        </p:nvSpPr>
        <p:spPr/>
        <p:txBody>
          <a:bodyPr/>
          <a:lstStyle/>
          <a:p>
            <a:r>
              <a:rPr lang="en-GB" altLang="en-US" dirty="0" smtClean="0"/>
              <a:t>Luxembourg, EFPIA Annual Meeting, June 2015</a:t>
            </a:r>
          </a:p>
        </p:txBody>
      </p:sp>
      <p:sp>
        <p:nvSpPr>
          <p:cNvPr id="3076" name="Text Box 4"/>
          <p:cNvSpPr txBox="1">
            <a:spLocks noChangeArrowheads="1"/>
          </p:cNvSpPr>
          <p:nvPr/>
        </p:nvSpPr>
        <p:spPr bwMode="auto">
          <a:xfrm>
            <a:off x="347663" y="6076950"/>
            <a:ext cx="6100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600"/>
              </a:lnSpc>
              <a:spcAft>
                <a:spcPct val="0"/>
              </a:spcAft>
              <a:buClrTx/>
            </a:pPr>
            <a:r>
              <a:rPr lang="en-GB" altLang="en-US" sz="1200">
                <a:solidFill>
                  <a:srgbClr val="000000"/>
                </a:solidFill>
                <a:ea typeface="+mn-ea"/>
              </a:rPr>
              <a:t>Hans-Georg Eichler</a:t>
            </a:r>
          </a:p>
          <a:p>
            <a:pPr eaLnBrk="1" hangingPunct="1">
              <a:lnSpc>
                <a:spcPts val="1600"/>
              </a:lnSpc>
              <a:spcAft>
                <a:spcPct val="0"/>
              </a:spcAft>
              <a:buClrTx/>
            </a:pPr>
            <a:r>
              <a:rPr lang="en-GB" altLang="en-US" sz="1200">
                <a:solidFill>
                  <a:srgbClr val="000000"/>
                </a:solidFill>
                <a:ea typeface="+mn-ea"/>
              </a:rPr>
              <a:t>Senior Medical Officer</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txBox="1">
            <a:spLocks/>
          </p:cNvSpPr>
          <p:nvPr/>
        </p:nvSpPr>
        <p:spPr bwMode="auto">
          <a:xfrm>
            <a:off x="467544" y="980728"/>
            <a:ext cx="8352928" cy="48965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38138" marR="0" lvl="0" indent="-338138" algn="ctr" defTabSz="914400" rtl="0" eaLnBrk="0" fontAlgn="base" latinLnBrk="0" hangingPunct="0">
              <a:lnSpc>
                <a:spcPct val="100000"/>
              </a:lnSpc>
              <a:spcBef>
                <a:spcPts val="200"/>
              </a:spcBef>
              <a:spcAft>
                <a:spcPct val="0"/>
              </a:spcAft>
              <a:buClr>
                <a:srgbClr val="F5841F"/>
              </a:buClr>
              <a:buSzTx/>
              <a:tabLst/>
              <a:defRPr/>
            </a:pPr>
            <a:r>
              <a:rPr kumimoji="0" lang="en-GB" sz="11500" b="0" i="0" u="none" strike="noStrike" kern="1200" cap="none" spc="0" normalizeH="0" baseline="0" noProof="0" dirty="0" smtClean="0">
                <a:ln>
                  <a:noFill/>
                </a:ln>
                <a:solidFill>
                  <a:srgbClr val="77787B"/>
                </a:solidFill>
                <a:effectLst/>
                <a:uLnTx/>
                <a:uFillTx/>
                <a:latin typeface="Arial" pitchFamily="34" charset="0"/>
                <a:ea typeface="MS PGothic" pitchFamily="34" charset="-128"/>
                <a:cs typeface="Arial" pitchFamily="34" charset="0"/>
              </a:rPr>
              <a:t>BIG ELEPHANT</a:t>
            </a:r>
            <a:endParaRPr kumimoji="0" lang="en-GB" sz="11500" b="0" i="0" u="none" strike="noStrike" kern="1200" cap="none" spc="0" normalizeH="0" baseline="0" noProof="0" dirty="0">
              <a:ln>
                <a:noFill/>
              </a:ln>
              <a:solidFill>
                <a:srgbClr val="77787B"/>
              </a:solidFill>
              <a:effectLst/>
              <a:uLnTx/>
              <a:uFillTx/>
              <a:latin typeface="Arial" pitchFamily="34" charset="0"/>
              <a:ea typeface="MS PGothic" pitchFamily="34" charset="-128"/>
              <a:cs typeface="Arial" pitchFamily="34" charset="0"/>
            </a:endParaRPr>
          </a:p>
        </p:txBody>
      </p:sp>
      <p:sp>
        <p:nvSpPr>
          <p:cNvPr id="19458" name="Title 1"/>
          <p:cNvSpPr>
            <a:spLocks noGrp="1"/>
          </p:cNvSpPr>
          <p:nvPr>
            <p:ph type="title"/>
          </p:nvPr>
        </p:nvSpPr>
        <p:spPr/>
        <p:txBody>
          <a:bodyPr/>
          <a:lstStyle/>
          <a:p>
            <a:pPr eaLnBrk="1" hangingPunct="1"/>
            <a:r>
              <a:rPr lang="en-US" dirty="0" smtClean="0">
                <a:latin typeface="Arial" charset="0"/>
                <a:cs typeface="Arial" charset="0"/>
              </a:rPr>
              <a:t>We Need to Square the Value Circle</a:t>
            </a:r>
          </a:p>
        </p:txBody>
      </p:sp>
      <p:sp>
        <p:nvSpPr>
          <p:cNvPr id="19459" name="Content Placeholder 2"/>
          <p:cNvSpPr>
            <a:spLocks noGrp="1"/>
          </p:cNvSpPr>
          <p:nvPr>
            <p:ph idx="1"/>
          </p:nvPr>
        </p:nvSpPr>
        <p:spPr>
          <a:xfrm>
            <a:off x="539750" y="4077072"/>
            <a:ext cx="8353425" cy="2520578"/>
          </a:xfrm>
        </p:spPr>
        <p:txBody>
          <a:bodyPr/>
          <a:lstStyle/>
          <a:p>
            <a:pPr marL="0" indent="0" eaLnBrk="1" hangingPunct="1">
              <a:buFont typeface="Wingdings 2" pitchFamily="18" charset="2"/>
              <a:buNone/>
            </a:pPr>
            <a:r>
              <a:rPr lang="en-US" sz="2000" i="1" dirty="0" smtClean="0">
                <a:latin typeface="Arial" charset="0"/>
                <a:cs typeface="Arial" charset="0"/>
              </a:rPr>
              <a:t>Innovation Fund</a:t>
            </a:r>
          </a:p>
          <a:p>
            <a:pPr marL="0" indent="0" eaLnBrk="1" hangingPunct="1">
              <a:buFont typeface="Wingdings 2" pitchFamily="18" charset="2"/>
              <a:buNone/>
            </a:pPr>
            <a:r>
              <a:rPr lang="en-US" sz="2000" i="1" dirty="0" smtClean="0">
                <a:latin typeface="Arial" charset="0"/>
                <a:cs typeface="Arial" charset="0"/>
              </a:rPr>
              <a:t>Fixed payment (not volume-based)</a:t>
            </a:r>
          </a:p>
          <a:p>
            <a:pPr marL="0" indent="0" eaLnBrk="1" hangingPunct="1">
              <a:buFont typeface="Wingdings 2" pitchFamily="18" charset="2"/>
              <a:buNone/>
            </a:pPr>
            <a:r>
              <a:rPr lang="en-US" sz="2000" i="1" dirty="0" smtClean="0">
                <a:latin typeface="Arial" charset="0"/>
                <a:cs typeface="Arial" charset="0"/>
              </a:rPr>
              <a:t>Interim agreements – bridge the gap</a:t>
            </a:r>
          </a:p>
          <a:p>
            <a:pPr marL="0" indent="0" eaLnBrk="1" hangingPunct="1">
              <a:buFont typeface="Wingdings 2" pitchFamily="18" charset="2"/>
              <a:buNone/>
            </a:pPr>
            <a:r>
              <a:rPr lang="en-US" sz="2000" i="1" dirty="0" smtClean="0">
                <a:latin typeface="Arial" charset="0"/>
                <a:cs typeface="Arial" charset="0"/>
              </a:rPr>
              <a:t>Risk-sharing – prices up and down</a:t>
            </a:r>
          </a:p>
        </p:txBody>
      </p:sp>
      <p:sp>
        <p:nvSpPr>
          <p:cNvPr id="19460" name="Slide Number Placeholder 4"/>
          <p:cNvSpPr>
            <a:spLocks noGrp="1"/>
          </p:cNvSpPr>
          <p:nvPr>
            <p:ph type="sldNum" sz="quarter" idx="11"/>
          </p:nvPr>
        </p:nvSpPr>
        <p:spPr bwMode="auto">
          <a:noFill/>
          <a:ln>
            <a:miter lim="800000"/>
            <a:headEnd/>
            <a:tailEnd/>
          </a:ln>
        </p:spPr>
        <p:txBody>
          <a:bodyPr/>
          <a:lstStyle/>
          <a:p>
            <a:fld id="{55DAD490-A868-49ED-8612-BDA679F52FFC}" type="slidenum">
              <a:rPr lang="fr-BE">
                <a:latin typeface="Arial" charset="0"/>
                <a:cs typeface="Arial" charset="0"/>
              </a:rPr>
              <a:pPr/>
              <a:t>40</a:t>
            </a:fld>
            <a:endParaRPr lang="fr-BE">
              <a:latin typeface="Arial" charset="0"/>
              <a:cs typeface="Arial" charset="0"/>
            </a:endParaRPr>
          </a:p>
        </p:txBody>
      </p:sp>
      <p:sp>
        <p:nvSpPr>
          <p:cNvPr id="5" name="TextBox 4"/>
          <p:cNvSpPr txBox="1"/>
          <p:nvPr/>
        </p:nvSpPr>
        <p:spPr>
          <a:xfrm>
            <a:off x="467544" y="1268760"/>
            <a:ext cx="8424936" cy="923330"/>
          </a:xfrm>
          <a:prstGeom prst="rect">
            <a:avLst/>
          </a:prstGeom>
          <a:noFill/>
          <a:ln w="12700">
            <a:solidFill>
              <a:schemeClr val="accent1"/>
            </a:solidFill>
          </a:ln>
        </p:spPr>
        <p:txBody>
          <a:bodyPr wrap="square" rtlCol="0">
            <a:spAutoFit/>
          </a:bodyPr>
          <a:lstStyle/>
          <a:p>
            <a:r>
              <a:rPr lang="en-GB" b="1" dirty="0" smtClean="0"/>
              <a:t>Proposed Principle 1:</a:t>
            </a:r>
            <a:r>
              <a:rPr lang="en-GB" dirty="0" smtClean="0"/>
              <a:t> Companies should expect at least the same financial reward for developing a medicine under an adaptive pathway, as under a traditional one</a:t>
            </a:r>
            <a:endParaRPr lang="en-GB" dirty="0"/>
          </a:p>
        </p:txBody>
      </p:sp>
      <p:sp>
        <p:nvSpPr>
          <p:cNvPr id="6" name="TextBox 5"/>
          <p:cNvSpPr txBox="1"/>
          <p:nvPr/>
        </p:nvSpPr>
        <p:spPr>
          <a:xfrm>
            <a:off x="467544" y="2350621"/>
            <a:ext cx="8424936" cy="646331"/>
          </a:xfrm>
          <a:prstGeom prst="rect">
            <a:avLst/>
          </a:prstGeom>
          <a:noFill/>
          <a:ln w="12700">
            <a:solidFill>
              <a:schemeClr val="accent1"/>
            </a:solidFill>
          </a:ln>
        </p:spPr>
        <p:txBody>
          <a:bodyPr wrap="square" rtlCol="0">
            <a:spAutoFit/>
          </a:bodyPr>
          <a:lstStyle/>
          <a:p>
            <a:r>
              <a:rPr lang="en-GB" b="1" dirty="0" smtClean="0"/>
              <a:t>Proposed Principle 2:</a:t>
            </a:r>
            <a:r>
              <a:rPr lang="en-GB" dirty="0" smtClean="0"/>
              <a:t> “Payers” should expect similar value for money for a medicine delivered under an adaptive pathway, as under a traditional one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360363"/>
            <a:ext cx="7416824" cy="677108"/>
          </a:xfrm>
          <a:noFill/>
          <a:ln w="9525">
            <a:noFill/>
            <a:miter lim="800000"/>
            <a:headEnd/>
            <a:tailEnd/>
          </a:ln>
        </p:spPr>
        <p:txBody>
          <a:bodyPr vert="horz" wrap="square" lIns="0" tIns="0" rIns="0" bIns="0" numCol="1" anchor="t" anchorCtr="0" compatLnSpc="1">
            <a:prstTxWarp prst="textNoShape">
              <a:avLst/>
            </a:prstTxWarp>
          </a:bodyPr>
          <a:lstStyle/>
          <a:p>
            <a:pPr eaLnBrk="1" hangingPunct="1"/>
            <a:r>
              <a:rPr lang="en-GB" dirty="0" smtClean="0">
                <a:solidFill>
                  <a:srgbClr val="008898"/>
                </a:solidFill>
                <a:latin typeface="Arial" charset="0"/>
                <a:cs typeface="Arial" charset="0"/>
              </a:rPr>
              <a:t>4 Emerging Myths we Need to Address</a:t>
            </a:r>
            <a:endParaRPr lang="en-GB" dirty="0">
              <a:solidFill>
                <a:srgbClr val="008898"/>
              </a:solidFill>
              <a:latin typeface="Arial" charset="0"/>
              <a:cs typeface="Arial" charset="0"/>
            </a:endParaRPr>
          </a:p>
        </p:txBody>
      </p:sp>
      <p:sp>
        <p:nvSpPr>
          <p:cNvPr id="7" name="Content Placeholder 6"/>
          <p:cNvSpPr>
            <a:spLocks noGrp="1"/>
          </p:cNvSpPr>
          <p:nvPr>
            <p:ph idx="1"/>
          </p:nvPr>
        </p:nvSpPr>
        <p:spPr>
          <a:xfrm>
            <a:off x="467544" y="980728"/>
            <a:ext cx="8352928" cy="4896544"/>
          </a:xfrm>
        </p:spPr>
        <p:txBody>
          <a:bodyPr/>
          <a:lstStyle/>
          <a:p>
            <a:pPr>
              <a:spcBef>
                <a:spcPts val="200"/>
              </a:spcBef>
            </a:pPr>
            <a:r>
              <a:rPr lang="en-GB" sz="1800" dirty="0" smtClean="0"/>
              <a:t>Potential Myth 1: MAPPs only “works” in Rare Diseases</a:t>
            </a:r>
          </a:p>
          <a:p>
            <a:pPr lvl="1">
              <a:spcBef>
                <a:spcPts val="200"/>
              </a:spcBef>
            </a:pPr>
            <a:r>
              <a:rPr lang="en-GB" sz="1600" dirty="0" smtClean="0"/>
              <a:t>Many aspects of Rare Disease R&amp;D fit with MAPPs</a:t>
            </a:r>
          </a:p>
          <a:p>
            <a:pPr lvl="1">
              <a:spcBef>
                <a:spcPts val="200"/>
              </a:spcBef>
            </a:pPr>
            <a:r>
              <a:rPr lang="en-GB" sz="1600" dirty="0" smtClean="0"/>
              <a:t>But other diseases and development challenges also fit well:</a:t>
            </a:r>
          </a:p>
          <a:p>
            <a:pPr lvl="2">
              <a:spcBef>
                <a:spcPts val="200"/>
              </a:spcBef>
            </a:pPr>
            <a:r>
              <a:rPr lang="en-GB" sz="1200" dirty="0" smtClean="0"/>
              <a:t>Science enables risk or benefit based patient targeting</a:t>
            </a:r>
          </a:p>
          <a:p>
            <a:pPr lvl="2">
              <a:spcBef>
                <a:spcPts val="200"/>
              </a:spcBef>
            </a:pPr>
            <a:r>
              <a:rPr lang="en-GB" sz="1200" dirty="0" smtClean="0"/>
              <a:t>Traditional development  infeasible: too long/too many patients needed/can’t generate required evidence</a:t>
            </a:r>
          </a:p>
          <a:p>
            <a:pPr lvl="2">
              <a:spcBef>
                <a:spcPts val="200"/>
              </a:spcBef>
            </a:pPr>
            <a:r>
              <a:rPr lang="en-GB" sz="1200" dirty="0" smtClean="0"/>
              <a:t>Traditional development not economically viable</a:t>
            </a:r>
          </a:p>
          <a:p>
            <a:pPr>
              <a:spcBef>
                <a:spcPts val="200"/>
              </a:spcBef>
            </a:pPr>
            <a:r>
              <a:rPr lang="en-GB" sz="1800" dirty="0" smtClean="0"/>
              <a:t>Potential Myth 2: R&amp;D investments will be lower under MAPPs than Traditional development pathways</a:t>
            </a:r>
          </a:p>
          <a:p>
            <a:pPr lvl="1">
              <a:spcBef>
                <a:spcPts val="200"/>
              </a:spcBef>
            </a:pPr>
            <a:r>
              <a:rPr lang="en-GB" sz="1600" dirty="0" smtClean="0"/>
              <a:t>Investments before first approval lower, but higher post-launch – company may need to build monitoring infrastructure</a:t>
            </a:r>
          </a:p>
          <a:p>
            <a:pPr lvl="1">
              <a:spcBef>
                <a:spcPts val="200"/>
              </a:spcBef>
            </a:pPr>
            <a:r>
              <a:rPr lang="en-GB" sz="1600" dirty="0" smtClean="0"/>
              <a:t>Costs of failure may increase due to accelerated investments (eg manufacturing, parallel work)</a:t>
            </a:r>
          </a:p>
          <a:p>
            <a:pPr>
              <a:spcBef>
                <a:spcPts val="200"/>
              </a:spcBef>
            </a:pPr>
            <a:r>
              <a:rPr lang="en-GB" sz="1800" dirty="0" smtClean="0"/>
              <a:t>Potential Myth 3: Product prices will be lower under MAPPs than Traditional development pathways</a:t>
            </a:r>
          </a:p>
          <a:p>
            <a:pPr lvl="1">
              <a:spcBef>
                <a:spcPts val="200"/>
              </a:spcBef>
            </a:pPr>
            <a:r>
              <a:rPr lang="en-GB" sz="1600" dirty="0" smtClean="0"/>
              <a:t>More targeted patient populations may gain greater health benefits (and therefore value) – even if not fully demonstrated at launch.</a:t>
            </a:r>
          </a:p>
          <a:p>
            <a:pPr lvl="1">
              <a:spcBef>
                <a:spcPts val="200"/>
              </a:spcBef>
            </a:pPr>
            <a:r>
              <a:rPr lang="en-GB" sz="1600" dirty="0" smtClean="0"/>
              <a:t>Investments and risks may increase or decrease</a:t>
            </a:r>
          </a:p>
          <a:p>
            <a:pPr lvl="1">
              <a:spcBef>
                <a:spcPts val="200"/>
              </a:spcBef>
            </a:pPr>
            <a:r>
              <a:rPr lang="en-GB" sz="1600" dirty="0" smtClean="0"/>
              <a:t>Value provided to patients who are within treatment window.</a:t>
            </a:r>
          </a:p>
          <a:p>
            <a:pPr>
              <a:spcBef>
                <a:spcPts val="200"/>
              </a:spcBef>
            </a:pPr>
            <a:r>
              <a:rPr lang="en-GB" sz="1800" dirty="0" smtClean="0"/>
              <a:t>Potential Myth 4: Significant risks to companies in proposing assets into the EMA AP Pilot</a:t>
            </a:r>
            <a:endParaRPr lang="en-GB" sz="1800" dirty="0"/>
          </a:p>
        </p:txBody>
      </p:sp>
      <p:sp>
        <p:nvSpPr>
          <p:cNvPr id="5" name="Slide Number Placeholder 4"/>
          <p:cNvSpPr>
            <a:spLocks noGrp="1"/>
          </p:cNvSpPr>
          <p:nvPr>
            <p:ph type="sldNum" sz="quarter" idx="12"/>
          </p:nvPr>
        </p:nvSpPr>
        <p:spPr/>
        <p:txBody>
          <a:bodyPr/>
          <a:lstStyle/>
          <a:p>
            <a:pPr>
              <a:defRPr/>
            </a:pPr>
            <a:fld id="{411A6D15-B748-4FD8-9638-5F1C483454C8}" type="slidenum">
              <a:rPr lang="en-GB" smtClean="0"/>
              <a:pPr>
                <a:defRPr/>
              </a:pPr>
              <a:t>41</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681413" y="2819400"/>
            <a:ext cx="4922837" cy="1114425"/>
          </a:xfrm>
        </p:spPr>
        <p:txBody>
          <a:bodyPr>
            <a:noAutofit/>
          </a:bodyPr>
          <a:lstStyle/>
          <a:p>
            <a:pPr eaLnBrk="1" hangingPunct="1">
              <a:lnSpc>
                <a:spcPct val="100000"/>
              </a:lnSpc>
            </a:pPr>
            <a:r>
              <a:rPr lang="en-GB" sz="2800" dirty="0" smtClean="0"/>
              <a:t>Lessons Learned</a:t>
            </a:r>
            <a:br>
              <a:rPr lang="en-GB" sz="2800" dirty="0" smtClean="0"/>
            </a:br>
            <a:r>
              <a:rPr lang="en-GB" sz="2400" dirty="0" smtClean="0"/>
              <a:t>QUESTIONS?</a:t>
            </a:r>
            <a:endParaRPr lang="fr-BE" sz="2800" b="0" dirty="0" smtClean="0">
              <a:latin typeface="Arial" charset="0"/>
              <a:cs typeface="Arial" charset="0"/>
            </a:endParaRPr>
          </a:p>
        </p:txBody>
      </p:sp>
      <p:sp>
        <p:nvSpPr>
          <p:cNvPr id="18435" name="Subtitle 2"/>
          <p:cNvSpPr>
            <a:spLocks noGrp="1"/>
          </p:cNvSpPr>
          <p:nvPr>
            <p:ph type="subTitle" idx="1"/>
          </p:nvPr>
        </p:nvSpPr>
        <p:spPr>
          <a:xfrm>
            <a:off x="3714750" y="3948459"/>
            <a:ext cx="4929188" cy="1928813"/>
          </a:xfrm>
        </p:spPr>
        <p:txBody>
          <a:bodyPr/>
          <a:lstStyle/>
          <a:p>
            <a:pPr eaLnBrk="1" hangingPunct="1"/>
            <a:r>
              <a:rPr lang="en-US" dirty="0" smtClean="0">
                <a:latin typeface="Arial" charset="0"/>
                <a:cs typeface="Arial" charset="0"/>
              </a:rPr>
              <a:t>James Anderson, Head of Corporate Government Affairs, GSK</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18436" name="Slide Number Placeholder 5"/>
          <p:cNvSpPr>
            <a:spLocks noGrp="1"/>
          </p:cNvSpPr>
          <p:nvPr>
            <p:ph type="sldNum" sz="quarter" idx="10"/>
          </p:nvPr>
        </p:nvSpPr>
        <p:spPr bwMode="auto">
          <a:noFill/>
          <a:ln>
            <a:miter lim="800000"/>
            <a:headEnd/>
            <a:tailEnd/>
          </a:ln>
        </p:spPr>
        <p:txBody>
          <a:bodyPr/>
          <a:lstStyle/>
          <a:p>
            <a:fld id="{BFF52143-B934-470A-B7FE-7FECE4A5ABF2}" type="slidenum">
              <a:rPr lang="fr-BE">
                <a:latin typeface="Arial" charset="0"/>
                <a:cs typeface="Arial" charset="0"/>
              </a:rPr>
              <a:pPr/>
              <a:t>42</a:t>
            </a:fld>
            <a:endParaRPr lang="fr-BE">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681413" y="2420888"/>
            <a:ext cx="4922837" cy="1152128"/>
          </a:xfrm>
        </p:spPr>
        <p:txBody>
          <a:bodyPr>
            <a:noAutofit/>
          </a:bodyPr>
          <a:lstStyle/>
          <a:p>
            <a:pPr eaLnBrk="1" hangingPunct="1">
              <a:lnSpc>
                <a:spcPct val="100000"/>
              </a:lnSpc>
              <a:spcBef>
                <a:spcPts val="600"/>
              </a:spcBef>
              <a:spcAft>
                <a:spcPts val="1200"/>
              </a:spcAft>
            </a:pPr>
            <a:r>
              <a:rPr lang="en-GB" sz="2800" dirty="0" smtClean="0"/>
              <a:t>MAPPs: Coordination and Support Action (CSA)</a:t>
            </a:r>
            <a:endParaRPr lang="fr-BE" sz="2800" b="0" dirty="0" smtClean="0">
              <a:latin typeface="Arial" charset="0"/>
              <a:cs typeface="Arial" charset="0"/>
            </a:endParaRPr>
          </a:p>
        </p:txBody>
      </p:sp>
      <p:sp>
        <p:nvSpPr>
          <p:cNvPr id="18435" name="Subtitle 2"/>
          <p:cNvSpPr>
            <a:spLocks noGrp="1"/>
          </p:cNvSpPr>
          <p:nvPr>
            <p:ph type="subTitle" idx="1"/>
          </p:nvPr>
        </p:nvSpPr>
        <p:spPr>
          <a:xfrm>
            <a:off x="3714750" y="3948459"/>
            <a:ext cx="4929188" cy="1928813"/>
          </a:xfrm>
        </p:spPr>
        <p:txBody>
          <a:bodyPr/>
          <a:lstStyle/>
          <a:p>
            <a:pPr lvl="0"/>
            <a:r>
              <a:rPr lang="en-GB" dirty="0" smtClean="0"/>
              <a:t>Luk Maes, Executive Director Regulatory Europe, BMS </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18436" name="Slide Number Placeholder 5"/>
          <p:cNvSpPr>
            <a:spLocks noGrp="1"/>
          </p:cNvSpPr>
          <p:nvPr>
            <p:ph type="sldNum" sz="quarter" idx="10"/>
          </p:nvPr>
        </p:nvSpPr>
        <p:spPr bwMode="auto">
          <a:noFill/>
          <a:ln>
            <a:miter lim="800000"/>
            <a:headEnd/>
            <a:tailEnd/>
          </a:ln>
        </p:spPr>
        <p:txBody>
          <a:bodyPr/>
          <a:lstStyle/>
          <a:p>
            <a:fld id="{BFF52143-B934-470A-B7FE-7FECE4A5ABF2}" type="slidenum">
              <a:rPr lang="fr-BE">
                <a:latin typeface="Arial" charset="0"/>
                <a:cs typeface="Arial" charset="0"/>
              </a:rPr>
              <a:pPr/>
              <a:t>43</a:t>
            </a:fld>
            <a:endParaRPr lang="fr-BE">
              <a:latin typeface="Arial" charset="0"/>
              <a:cs typeface="Arial" charset="0"/>
            </a:endParaRPr>
          </a:p>
        </p:txBody>
      </p:sp>
      <p:sp>
        <p:nvSpPr>
          <p:cNvPr id="5" name="Rectangle 4"/>
          <p:cNvSpPr/>
          <p:nvPr/>
        </p:nvSpPr>
        <p:spPr>
          <a:xfrm>
            <a:off x="3635896" y="3356992"/>
            <a:ext cx="3942105" cy="369332"/>
          </a:xfrm>
          <a:prstGeom prst="rect">
            <a:avLst/>
          </a:prstGeom>
        </p:spPr>
        <p:txBody>
          <a:bodyPr wrap="none">
            <a:spAutoFit/>
          </a:bodyPr>
          <a:lstStyle/>
          <a:p>
            <a:r>
              <a:rPr lang="en-GB" b="1" dirty="0" smtClean="0">
                <a:solidFill>
                  <a:schemeClr val="tx2"/>
                </a:solidFill>
              </a:rPr>
              <a:t>An IMI2 Public Private Partnership</a:t>
            </a:r>
            <a:endParaRPr lang="en-US"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Medicines Adaptive Pathways to Patients (MAPPs) CSA</a:t>
            </a:r>
            <a:endParaRPr lang="en-US" sz="2400" dirty="0"/>
          </a:p>
        </p:txBody>
      </p:sp>
      <p:sp>
        <p:nvSpPr>
          <p:cNvPr id="3" name="Content Placeholder 2"/>
          <p:cNvSpPr>
            <a:spLocks noGrp="1"/>
          </p:cNvSpPr>
          <p:nvPr>
            <p:ph idx="1"/>
          </p:nvPr>
        </p:nvSpPr>
        <p:spPr>
          <a:xfrm>
            <a:off x="323528" y="1484783"/>
            <a:ext cx="8496944" cy="4968553"/>
          </a:xfrm>
        </p:spPr>
        <p:txBody>
          <a:bodyPr/>
          <a:lstStyle/>
          <a:p>
            <a:pPr>
              <a:spcAft>
                <a:spcPts val="1200"/>
              </a:spcAft>
            </a:pPr>
            <a:r>
              <a:rPr lang="en-GB" dirty="0" smtClean="0"/>
              <a:t>Implementation of adaptive approaches in the EU requires </a:t>
            </a:r>
            <a:r>
              <a:rPr lang="en-US" dirty="0" smtClean="0"/>
              <a:t>aligned understanding of and agreement(s) on related issues, the participation of real enablers for the respective stakeholders, and the design of a pragmatic pathway to access. </a:t>
            </a:r>
          </a:p>
          <a:p>
            <a:pPr>
              <a:spcAft>
                <a:spcPts val="1200"/>
              </a:spcAft>
              <a:buNone/>
            </a:pPr>
            <a:endParaRPr lang="en-US" dirty="0" smtClean="0"/>
          </a:p>
          <a:p>
            <a:pPr>
              <a:spcAft>
                <a:spcPts val="1200"/>
              </a:spcAft>
            </a:pPr>
            <a:r>
              <a:rPr lang="en-US" dirty="0" smtClean="0"/>
              <a:t>As such,  the </a:t>
            </a:r>
            <a:r>
              <a:rPr lang="en-GB" dirty="0" smtClean="0"/>
              <a:t>overall scope of this CSA is to establish an </a:t>
            </a:r>
            <a:r>
              <a:rPr lang="en-GB" u="sng" dirty="0" smtClean="0"/>
              <a:t>enabling</a:t>
            </a:r>
            <a:r>
              <a:rPr lang="en-GB" dirty="0" smtClean="0"/>
              <a:t> platform for the </a:t>
            </a:r>
            <a:r>
              <a:rPr lang="en-GB" u="sng" dirty="0" smtClean="0"/>
              <a:t>coordination of MAPPs related activities within IMI2</a:t>
            </a:r>
            <a:r>
              <a:rPr lang="en-GB" dirty="0" smtClean="0"/>
              <a:t> and </a:t>
            </a:r>
            <a:r>
              <a:rPr lang="en-GB" u="sng" dirty="0" smtClean="0"/>
              <a:t>engaging a dialogue (safe harbour) with relevant stakeholders.</a:t>
            </a:r>
            <a:endParaRPr lang="en-US" dirty="0"/>
          </a:p>
        </p:txBody>
      </p:sp>
      <p:sp>
        <p:nvSpPr>
          <p:cNvPr id="4" name="Slide Number Placeholder 3"/>
          <p:cNvSpPr>
            <a:spLocks noGrp="1"/>
          </p:cNvSpPr>
          <p:nvPr>
            <p:ph type="sldNum" sz="quarter" idx="11"/>
          </p:nvPr>
        </p:nvSpPr>
        <p:spPr/>
        <p:txBody>
          <a:bodyPr/>
          <a:lstStyle/>
          <a:p>
            <a:fld id="{92D8D5AB-1884-46A6-9BAA-40C0BA0046EF}" type="slidenum">
              <a:rPr lang="fr-BE" smtClean="0"/>
              <a:pPr/>
              <a:t>44</a:t>
            </a:fld>
            <a:endParaRPr lang="fr-BE"/>
          </a:p>
        </p:txBody>
      </p:sp>
    </p:spTree>
    <p:extLst>
      <p:ext uri="{BB962C8B-B14F-4D97-AF65-F5344CB8AC3E}">
        <p14:creationId xmlns:p14="http://schemas.microsoft.com/office/powerpoint/2010/main" val="393831175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MAPPs CSA </a:t>
            </a:r>
            <a:endParaRPr lang="nl-BE" dirty="0"/>
          </a:p>
        </p:txBody>
      </p:sp>
      <p:sp>
        <p:nvSpPr>
          <p:cNvPr id="3" name="Content Placeholder 2"/>
          <p:cNvSpPr>
            <a:spLocks noGrp="1"/>
          </p:cNvSpPr>
          <p:nvPr>
            <p:ph idx="1"/>
          </p:nvPr>
        </p:nvSpPr>
        <p:spPr>
          <a:xfrm>
            <a:off x="323528" y="1412776"/>
            <a:ext cx="8568952" cy="4713387"/>
          </a:xfrm>
        </p:spPr>
        <p:txBody>
          <a:bodyPr/>
          <a:lstStyle/>
          <a:p>
            <a:pPr>
              <a:spcAft>
                <a:spcPts val="1200"/>
              </a:spcAft>
            </a:pPr>
            <a:r>
              <a:rPr lang="en-US" sz="2000" dirty="0" smtClean="0"/>
              <a:t>EFPIA proposal to create a “platform” with relevant stakeholders for MAPPS-related activities within IMI2 discussed/prepared during 2014</a:t>
            </a:r>
            <a:endParaRPr lang="en-GB" sz="2000" strike="sngStrike" dirty="0" smtClean="0">
              <a:solidFill>
                <a:srgbClr val="FF0000"/>
              </a:solidFill>
            </a:endParaRPr>
          </a:p>
          <a:p>
            <a:pPr>
              <a:spcAft>
                <a:spcPts val="1200"/>
              </a:spcAft>
            </a:pPr>
            <a:r>
              <a:rPr lang="en-GB" sz="2000" b="1" dirty="0" smtClean="0">
                <a:solidFill>
                  <a:schemeClr val="tx1">
                    <a:lumMod val="50000"/>
                    <a:lumOff val="50000"/>
                  </a:schemeClr>
                </a:solidFill>
              </a:rPr>
              <a:t>Formation of Public – Private Consortium </a:t>
            </a:r>
            <a:r>
              <a:rPr lang="en-GB" sz="2000" b="1" i="1" dirty="0" smtClean="0">
                <a:solidFill>
                  <a:schemeClr val="tx1">
                    <a:lumMod val="50000"/>
                    <a:lumOff val="50000"/>
                  </a:schemeClr>
                </a:solidFill>
                <a:effectLst>
                  <a:outerShdw blurRad="38100" dist="38100" dir="2700000" algn="tl">
                    <a:srgbClr val="000000">
                      <a:alpha val="43137"/>
                    </a:srgbClr>
                  </a:outerShdw>
                </a:effectLst>
              </a:rPr>
              <a:t>ADAPT SMART</a:t>
            </a:r>
            <a:endParaRPr lang="en-GB" sz="2000" b="1" i="1" strike="sngStrike" dirty="0" smtClean="0">
              <a:solidFill>
                <a:schemeClr val="tx1">
                  <a:lumMod val="50000"/>
                  <a:lumOff val="50000"/>
                </a:schemeClr>
              </a:solidFill>
              <a:effectLst>
                <a:outerShdw blurRad="38100" dist="38100" dir="2700000" algn="tl">
                  <a:srgbClr val="000000">
                    <a:alpha val="43137"/>
                  </a:srgbClr>
                </a:outerShdw>
              </a:effectLst>
            </a:endParaRPr>
          </a:p>
          <a:p>
            <a:pPr lvl="1">
              <a:spcAft>
                <a:spcPts val="1200"/>
              </a:spcAft>
            </a:pPr>
            <a:r>
              <a:rPr lang="en-GB" b="1" dirty="0" smtClean="0">
                <a:solidFill>
                  <a:schemeClr val="tx1">
                    <a:lumMod val="50000"/>
                    <a:lumOff val="50000"/>
                  </a:schemeClr>
                </a:solidFill>
              </a:rPr>
              <a:t>EMA/national HAs, patient  and HTA/payer representation + project management</a:t>
            </a:r>
          </a:p>
          <a:p>
            <a:pPr lvl="1">
              <a:spcAft>
                <a:spcPts val="1200"/>
              </a:spcAft>
            </a:pPr>
            <a:r>
              <a:rPr lang="en-GB" b="1" dirty="0" smtClean="0">
                <a:solidFill>
                  <a:schemeClr val="tx1">
                    <a:lumMod val="50000"/>
                    <a:lumOff val="50000"/>
                  </a:schemeClr>
                </a:solidFill>
              </a:rPr>
              <a:t>EFPIA companies (22) </a:t>
            </a:r>
            <a:endParaRPr lang="nl-BE" strike="sngStrike" dirty="0" smtClean="0">
              <a:solidFill>
                <a:schemeClr val="tx1">
                  <a:lumMod val="50000"/>
                  <a:lumOff val="50000"/>
                </a:schemeClr>
              </a:solidFill>
            </a:endParaRPr>
          </a:p>
          <a:p>
            <a:pPr>
              <a:spcAft>
                <a:spcPts val="1200"/>
              </a:spcAft>
            </a:pPr>
            <a:r>
              <a:rPr lang="nl-BE" sz="2000" dirty="0" smtClean="0"/>
              <a:t>Start July 1st, 2015 =&gt; 30 months</a:t>
            </a:r>
          </a:p>
        </p:txBody>
      </p:sp>
      <p:sp>
        <p:nvSpPr>
          <p:cNvPr id="4" name="Slide Number Placeholder 3"/>
          <p:cNvSpPr>
            <a:spLocks noGrp="1"/>
          </p:cNvSpPr>
          <p:nvPr>
            <p:ph type="sldNum" sz="quarter" idx="11"/>
          </p:nvPr>
        </p:nvSpPr>
        <p:spPr/>
        <p:txBody>
          <a:bodyPr/>
          <a:lstStyle/>
          <a:p>
            <a:fld id="{92D8D5AB-1884-46A6-9BAA-40C0BA0046EF}" type="slidenum">
              <a:rPr lang="fr-BE" smtClean="0"/>
              <a:pPr/>
              <a:t>45</a:t>
            </a:fld>
            <a:endParaRPr lang="fr-BE"/>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nl-BE" sz="2400" dirty="0" smtClean="0"/>
              <a:t>Consortium Participants</a:t>
            </a:r>
            <a:endParaRPr lang="nl-BE" sz="3200" dirty="0"/>
          </a:p>
        </p:txBody>
      </p:sp>
      <p:graphicFrame>
        <p:nvGraphicFramePr>
          <p:cNvPr id="7" name="Content Placeholder 6"/>
          <p:cNvGraphicFramePr>
            <a:graphicFrameLocks noGrp="1"/>
          </p:cNvGraphicFramePr>
          <p:nvPr>
            <p:ph sz="half" idx="1"/>
          </p:nvPr>
        </p:nvGraphicFramePr>
        <p:xfrm>
          <a:off x="457200" y="1340768"/>
          <a:ext cx="3754760" cy="3590944"/>
        </p:xfrm>
        <a:graphic>
          <a:graphicData uri="http://schemas.openxmlformats.org/drawingml/2006/table">
            <a:tbl>
              <a:tblPr firstRow="1" bandRow="1">
                <a:tableStyleId>{5C22544A-7EE6-4342-B048-85BDC9FD1C3A}</a:tableStyleId>
              </a:tblPr>
              <a:tblGrid>
                <a:gridCol w="1283718"/>
                <a:gridCol w="2471042"/>
              </a:tblGrid>
              <a:tr h="432048">
                <a:tc>
                  <a:txBody>
                    <a:bodyPr/>
                    <a:lstStyle/>
                    <a:p>
                      <a:pPr marL="64770" eaLnBrk="0" hangingPunct="0">
                        <a:lnSpc>
                          <a:spcPts val="1255"/>
                        </a:lnSpc>
                        <a:spcAft>
                          <a:spcPts val="0"/>
                        </a:spcAft>
                      </a:pPr>
                      <a:r>
                        <a:rPr lang="en-US" sz="1100" b="1" spc="10" dirty="0" smtClean="0">
                          <a:latin typeface="Times New Roman"/>
                          <a:ea typeface="Times New Roman"/>
                          <a:cs typeface="Times New Roman"/>
                        </a:rPr>
                        <a:t>PUBLIC</a:t>
                      </a:r>
                      <a:endParaRPr lang="nl-BE" sz="1200" dirty="0">
                        <a:latin typeface="Times New Roman"/>
                        <a:ea typeface="Times New Roman"/>
                        <a:cs typeface="Times New Roman"/>
                      </a:endParaRPr>
                    </a:p>
                    <a:p>
                      <a:pPr marL="64770" eaLnBrk="0" hangingPunct="0">
                        <a:lnSpc>
                          <a:spcPts val="1260"/>
                        </a:lnSpc>
                        <a:spcBef>
                          <a:spcPts val="5"/>
                        </a:spcBef>
                        <a:spcAft>
                          <a:spcPts val="0"/>
                        </a:spcAft>
                      </a:pPr>
                      <a:endParaRPr lang="nl-BE" sz="1200" dirty="0">
                        <a:latin typeface="Times New Roman"/>
                        <a:ea typeface="Times New Roman"/>
                        <a:cs typeface="Times New Roman"/>
                      </a:endParaRPr>
                    </a:p>
                  </a:txBody>
                  <a:tcPr marL="0" marR="0" marT="0" marB="0"/>
                </a:tc>
                <a:tc>
                  <a:txBody>
                    <a:bodyPr/>
                    <a:lstStyle/>
                    <a:p>
                      <a:pPr marL="64770" eaLnBrk="0" hangingPunct="0">
                        <a:lnSpc>
                          <a:spcPts val="1255"/>
                        </a:lnSpc>
                        <a:spcAft>
                          <a:spcPts val="0"/>
                        </a:spcAft>
                      </a:pPr>
                      <a:endParaRPr lang="nl-BE" sz="1200" dirty="0">
                        <a:latin typeface="Times New Roman"/>
                        <a:ea typeface="Times New Roman"/>
                        <a:cs typeface="Times New Roman"/>
                      </a:endParaRPr>
                    </a:p>
                  </a:txBody>
                  <a:tcPr marL="0" marR="0" marT="0" marB="0"/>
                </a:tc>
              </a:tr>
              <a:tr h="361521">
                <a:tc>
                  <a:txBody>
                    <a:bodyPr/>
                    <a:lstStyle/>
                    <a:p>
                      <a:pPr>
                        <a:spcAft>
                          <a:spcPts val="0"/>
                        </a:spcAft>
                      </a:pPr>
                      <a:r>
                        <a:rPr lang="nl-NL" sz="1100" dirty="0" smtClean="0">
                          <a:solidFill>
                            <a:srgbClr val="000000"/>
                          </a:solidFill>
                          <a:latin typeface="Times New Roman"/>
                          <a:ea typeface="Times New Roman"/>
                          <a:cs typeface="Times New Roman"/>
                        </a:rPr>
                        <a:t>EMA</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solidFill>
                            <a:srgbClr val="000000"/>
                          </a:solidFill>
                          <a:latin typeface="Times New Roman"/>
                          <a:ea typeface="Times New Roman"/>
                          <a:cs typeface="Times New Roman"/>
                        </a:rPr>
                        <a:t>European Medicines Agency </a:t>
                      </a:r>
                      <a:endParaRPr lang="nl-BE" sz="1200">
                        <a:latin typeface="Times New Roman"/>
                        <a:ea typeface="Times New Roman"/>
                        <a:cs typeface="Times New Roman"/>
                      </a:endParaRPr>
                    </a:p>
                  </a:txBody>
                  <a:tcPr marL="44450" marR="44450" marT="0" marB="0"/>
                </a:tc>
              </a:tr>
              <a:tr h="272983">
                <a:tc>
                  <a:txBody>
                    <a:bodyPr/>
                    <a:lstStyle/>
                    <a:p>
                      <a:pPr>
                        <a:spcAft>
                          <a:spcPts val="0"/>
                        </a:spcAft>
                      </a:pPr>
                      <a:r>
                        <a:rPr lang="nl-NL" sz="1100" dirty="0" smtClean="0">
                          <a:solidFill>
                            <a:srgbClr val="000000"/>
                          </a:solidFill>
                          <a:latin typeface="Times New Roman"/>
                          <a:ea typeface="Times New Roman"/>
                          <a:cs typeface="Times New Roman"/>
                        </a:rPr>
                        <a:t>DHMA </a:t>
                      </a:r>
                      <a:endParaRPr lang="nl-BE" sz="1200" dirty="0">
                        <a:latin typeface="Times New Roman"/>
                        <a:ea typeface="Times New Roman"/>
                        <a:cs typeface="Times New Roman"/>
                      </a:endParaRPr>
                    </a:p>
                  </a:txBody>
                  <a:tcPr marL="44450" marR="44450" marT="0" marB="0"/>
                </a:tc>
                <a:tc>
                  <a:txBody>
                    <a:bodyPr/>
                    <a:lstStyle/>
                    <a:p>
                      <a:pPr>
                        <a:spcAft>
                          <a:spcPts val="0"/>
                        </a:spcAft>
                      </a:pPr>
                      <a:r>
                        <a:rPr lang="en-GB" sz="1100">
                          <a:solidFill>
                            <a:srgbClr val="000000"/>
                          </a:solidFill>
                          <a:latin typeface="Times New Roman"/>
                          <a:ea typeface="Times New Roman"/>
                          <a:cs typeface="Times New Roman"/>
                        </a:rPr>
                        <a:t>Danish Health and Medicines Authority </a:t>
                      </a:r>
                      <a:endParaRPr lang="nl-BE" sz="1200">
                        <a:latin typeface="Times New Roman"/>
                        <a:ea typeface="Times New Roman"/>
                        <a:cs typeface="Times New Roman"/>
                      </a:endParaRPr>
                    </a:p>
                  </a:txBody>
                  <a:tcPr marL="44450" marR="44450" marT="0" marB="0"/>
                </a:tc>
              </a:tr>
              <a:tr h="372518">
                <a:tc>
                  <a:txBody>
                    <a:bodyPr/>
                    <a:lstStyle/>
                    <a:p>
                      <a:pPr>
                        <a:spcAft>
                          <a:spcPts val="0"/>
                        </a:spcAft>
                      </a:pPr>
                      <a:r>
                        <a:rPr lang="nl-NL" sz="1100" dirty="0" smtClean="0">
                          <a:solidFill>
                            <a:srgbClr val="000000"/>
                          </a:solidFill>
                          <a:latin typeface="Times New Roman"/>
                          <a:ea typeface="Times New Roman"/>
                          <a:cs typeface="Times New Roman"/>
                        </a:rPr>
                        <a:t>EPF</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solidFill>
                            <a:srgbClr val="000000"/>
                          </a:solidFill>
                          <a:latin typeface="Times New Roman"/>
                          <a:ea typeface="Times New Roman"/>
                          <a:cs typeface="Times New Roman"/>
                        </a:rPr>
                        <a:t>European Patients’ Forum </a:t>
                      </a:r>
                      <a:endParaRPr lang="nl-BE" sz="1200">
                        <a:latin typeface="Times New Roman"/>
                        <a:ea typeface="Times New Roman"/>
                        <a:cs typeface="Times New Roman"/>
                      </a:endParaRPr>
                    </a:p>
                  </a:txBody>
                  <a:tcPr marL="44450" marR="44450" marT="0" marB="0"/>
                </a:tc>
              </a:tr>
              <a:tr h="362475">
                <a:tc>
                  <a:txBody>
                    <a:bodyPr/>
                    <a:lstStyle/>
                    <a:p>
                      <a:pPr>
                        <a:spcAft>
                          <a:spcPts val="0"/>
                        </a:spcAft>
                      </a:pPr>
                      <a:r>
                        <a:rPr lang="nl-NL" sz="1100" dirty="0" smtClean="0">
                          <a:solidFill>
                            <a:srgbClr val="000000"/>
                          </a:solidFill>
                          <a:latin typeface="Times New Roman"/>
                          <a:ea typeface="Times New Roman"/>
                          <a:cs typeface="Times New Roman"/>
                        </a:rPr>
                        <a:t>TI </a:t>
                      </a:r>
                      <a:r>
                        <a:rPr lang="nl-NL" sz="1100" dirty="0">
                          <a:solidFill>
                            <a:srgbClr val="000000"/>
                          </a:solidFill>
                          <a:latin typeface="Times New Roman"/>
                          <a:ea typeface="Times New Roman"/>
                          <a:cs typeface="Times New Roman"/>
                        </a:rPr>
                        <a:t>PHARMA</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solidFill>
                            <a:srgbClr val="000000"/>
                          </a:solidFill>
                          <a:latin typeface="Times New Roman"/>
                          <a:ea typeface="Times New Roman"/>
                          <a:cs typeface="Times New Roman"/>
                        </a:rPr>
                        <a:t>Stichting Top Institute Pharma </a:t>
                      </a:r>
                      <a:br>
                        <a:rPr lang="nl-NL" sz="1100" dirty="0">
                          <a:solidFill>
                            <a:srgbClr val="000000"/>
                          </a:solidFill>
                          <a:latin typeface="Times New Roman"/>
                          <a:ea typeface="Times New Roman"/>
                          <a:cs typeface="Times New Roman"/>
                        </a:rPr>
                      </a:br>
                      <a:r>
                        <a:rPr lang="nl-NL" sz="1100" dirty="0">
                          <a:solidFill>
                            <a:srgbClr val="000000"/>
                          </a:solidFill>
                          <a:latin typeface="Times New Roman"/>
                          <a:ea typeface="Times New Roman"/>
                          <a:cs typeface="Times New Roman"/>
                        </a:rPr>
                        <a:t>(Escher Platform)</a:t>
                      </a:r>
                      <a:endParaRPr lang="nl-BE" sz="1200" dirty="0">
                        <a:latin typeface="Times New Roman"/>
                        <a:ea typeface="Times New Roman"/>
                        <a:cs typeface="Times New Roman"/>
                      </a:endParaRPr>
                    </a:p>
                  </a:txBody>
                  <a:tcPr marL="44450" marR="44450" marT="0" marB="0"/>
                </a:tc>
              </a:tr>
              <a:tr h="357605">
                <a:tc>
                  <a:txBody>
                    <a:bodyPr/>
                    <a:lstStyle/>
                    <a:p>
                      <a:pPr>
                        <a:spcAft>
                          <a:spcPts val="0"/>
                        </a:spcAft>
                      </a:pPr>
                      <a:r>
                        <a:rPr lang="nl-NL" sz="1100" dirty="0" smtClean="0">
                          <a:solidFill>
                            <a:srgbClr val="000000"/>
                          </a:solidFill>
                          <a:latin typeface="Times New Roman"/>
                          <a:ea typeface="Times New Roman"/>
                          <a:cs typeface="Times New Roman"/>
                        </a:rPr>
                        <a:t>UOXF</a:t>
                      </a:r>
                      <a:endParaRPr lang="nl-BE" sz="1200" dirty="0">
                        <a:latin typeface="Times New Roman"/>
                        <a:ea typeface="Times New Roman"/>
                        <a:cs typeface="Times New Roman"/>
                      </a:endParaRPr>
                    </a:p>
                  </a:txBody>
                  <a:tcPr marL="44450" marR="44450" marT="0" marB="0"/>
                </a:tc>
                <a:tc>
                  <a:txBody>
                    <a:bodyPr/>
                    <a:lstStyle/>
                    <a:p>
                      <a:pPr>
                        <a:spcAft>
                          <a:spcPts val="0"/>
                        </a:spcAft>
                      </a:pPr>
                      <a:r>
                        <a:rPr lang="en-GB" sz="1100" dirty="0" smtClean="0">
                          <a:solidFill>
                            <a:srgbClr val="000000"/>
                          </a:solidFill>
                          <a:latin typeface="Times New Roman"/>
                          <a:ea typeface="Times New Roman"/>
                          <a:cs typeface="Times New Roman"/>
                        </a:rPr>
                        <a:t>Masters </a:t>
                      </a:r>
                      <a:r>
                        <a:rPr lang="en-GB" sz="1100" dirty="0">
                          <a:solidFill>
                            <a:srgbClr val="000000"/>
                          </a:solidFill>
                          <a:latin typeface="Times New Roman"/>
                          <a:ea typeface="Times New Roman"/>
                          <a:cs typeface="Times New Roman"/>
                        </a:rPr>
                        <a:t>and Scholars of the University of Oxford</a:t>
                      </a:r>
                      <a:endParaRPr lang="nl-BE" sz="1200" dirty="0">
                        <a:latin typeface="Times New Roman"/>
                        <a:ea typeface="Times New Roman"/>
                        <a:cs typeface="Times New Roman"/>
                      </a:endParaRPr>
                    </a:p>
                  </a:txBody>
                  <a:tcPr marL="44450" marR="44450" marT="0" marB="0"/>
                </a:tc>
              </a:tr>
              <a:tr h="362475">
                <a:tc>
                  <a:txBody>
                    <a:bodyPr/>
                    <a:lstStyle/>
                    <a:p>
                      <a:pPr>
                        <a:spcAft>
                          <a:spcPts val="0"/>
                        </a:spcAft>
                      </a:pPr>
                      <a:r>
                        <a:rPr lang="nl-NL" sz="1100" dirty="0" smtClean="0">
                          <a:solidFill>
                            <a:srgbClr val="000000"/>
                          </a:solidFill>
                          <a:latin typeface="Times New Roman"/>
                          <a:ea typeface="Times New Roman"/>
                          <a:cs typeface="Times New Roman"/>
                        </a:rPr>
                        <a:t>EURORDIS</a:t>
                      </a:r>
                      <a:endParaRPr lang="nl-BE" sz="1200" dirty="0">
                        <a:latin typeface="Times New Roman"/>
                        <a:ea typeface="Times New Roman"/>
                        <a:cs typeface="Times New Roman"/>
                      </a:endParaRPr>
                    </a:p>
                  </a:txBody>
                  <a:tcPr marL="44450" marR="44450" marT="0" marB="0"/>
                </a:tc>
                <a:tc>
                  <a:txBody>
                    <a:bodyPr/>
                    <a:lstStyle/>
                    <a:p>
                      <a:pPr>
                        <a:spcAft>
                          <a:spcPts val="0"/>
                        </a:spcAft>
                      </a:pPr>
                      <a:r>
                        <a:rPr lang="en-GB" sz="1100">
                          <a:solidFill>
                            <a:srgbClr val="000000"/>
                          </a:solidFill>
                          <a:latin typeface="Times New Roman"/>
                          <a:ea typeface="Times New Roman"/>
                          <a:cs typeface="Times New Roman"/>
                        </a:rPr>
                        <a:t>European Organisation for Rare Diseases </a:t>
                      </a:r>
                      <a:endParaRPr lang="nl-BE" sz="1200">
                        <a:latin typeface="Times New Roman"/>
                        <a:ea typeface="Times New Roman"/>
                        <a:cs typeface="Times New Roman"/>
                      </a:endParaRPr>
                    </a:p>
                  </a:txBody>
                  <a:tcPr marL="44450" marR="44450" marT="0" marB="0"/>
                </a:tc>
              </a:tr>
              <a:tr h="220699">
                <a:tc>
                  <a:txBody>
                    <a:bodyPr/>
                    <a:lstStyle/>
                    <a:p>
                      <a:pPr>
                        <a:spcAft>
                          <a:spcPts val="0"/>
                        </a:spcAft>
                      </a:pPr>
                      <a:r>
                        <a:rPr lang="nl-NL" sz="1100" dirty="0" smtClean="0">
                          <a:solidFill>
                            <a:srgbClr val="000000"/>
                          </a:solidFill>
                          <a:latin typeface="Times New Roman"/>
                          <a:ea typeface="Times New Roman"/>
                          <a:cs typeface="Times New Roman"/>
                        </a:rPr>
                        <a:t>NICE</a:t>
                      </a:r>
                      <a:endParaRPr lang="nl-BE" sz="1200" dirty="0">
                        <a:latin typeface="Times New Roman"/>
                        <a:ea typeface="Times New Roman"/>
                        <a:cs typeface="Times New Roman"/>
                      </a:endParaRPr>
                    </a:p>
                  </a:txBody>
                  <a:tcPr marL="44450" marR="44450" marT="0" marB="0"/>
                </a:tc>
                <a:tc>
                  <a:txBody>
                    <a:bodyPr/>
                    <a:lstStyle/>
                    <a:p>
                      <a:pPr>
                        <a:spcAft>
                          <a:spcPts val="0"/>
                        </a:spcAft>
                      </a:pPr>
                      <a:r>
                        <a:rPr lang="en-GB" sz="1100" dirty="0" smtClean="0">
                          <a:solidFill>
                            <a:srgbClr val="000000"/>
                          </a:solidFill>
                          <a:latin typeface="Times New Roman"/>
                          <a:ea typeface="Times New Roman"/>
                          <a:cs typeface="Times New Roman"/>
                        </a:rPr>
                        <a:t>National </a:t>
                      </a:r>
                      <a:r>
                        <a:rPr lang="en-GB" sz="1100" dirty="0">
                          <a:solidFill>
                            <a:srgbClr val="000000"/>
                          </a:solidFill>
                          <a:latin typeface="Times New Roman"/>
                          <a:ea typeface="Times New Roman"/>
                          <a:cs typeface="Times New Roman"/>
                        </a:rPr>
                        <a:t>Institute for Health and Care Excellence</a:t>
                      </a:r>
                      <a:endParaRPr lang="nl-BE" sz="1200" dirty="0">
                        <a:latin typeface="Times New Roman"/>
                        <a:ea typeface="Times New Roman"/>
                        <a:cs typeface="Times New Roman"/>
                      </a:endParaRPr>
                    </a:p>
                  </a:txBody>
                  <a:tcPr marL="44450" marR="44450" marT="0" marB="0"/>
                </a:tc>
              </a:tr>
              <a:tr h="372518">
                <a:tc>
                  <a:txBody>
                    <a:bodyPr/>
                    <a:lstStyle/>
                    <a:p>
                      <a:pPr>
                        <a:spcAft>
                          <a:spcPts val="0"/>
                        </a:spcAft>
                      </a:pPr>
                      <a:r>
                        <a:rPr lang="nl-NL" sz="1100" dirty="0" smtClean="0">
                          <a:solidFill>
                            <a:srgbClr val="000000"/>
                          </a:solidFill>
                          <a:latin typeface="Times New Roman"/>
                          <a:ea typeface="Times New Roman"/>
                          <a:cs typeface="Times New Roman"/>
                        </a:rPr>
                        <a:t>HAS</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solidFill>
                            <a:srgbClr val="000000"/>
                          </a:solidFill>
                          <a:latin typeface="Times New Roman"/>
                          <a:ea typeface="Times New Roman"/>
                          <a:cs typeface="Times New Roman"/>
                        </a:rPr>
                        <a:t>Haute Autorité de Santé</a:t>
                      </a:r>
                      <a:endParaRPr lang="nl-BE" sz="1200" dirty="0">
                        <a:latin typeface="Times New Roman"/>
                        <a:ea typeface="Times New Roman"/>
                        <a:cs typeface="Times New Roman"/>
                      </a:endParaRPr>
                    </a:p>
                  </a:txBody>
                  <a:tcPr marL="44450" marR="44450" marT="0" marB="0"/>
                </a:tc>
              </a:tr>
              <a:tr h="361521">
                <a:tc>
                  <a:txBody>
                    <a:bodyPr/>
                    <a:lstStyle/>
                    <a:p>
                      <a:pPr>
                        <a:spcAft>
                          <a:spcPts val="0"/>
                        </a:spcAft>
                      </a:pPr>
                      <a:r>
                        <a:rPr lang="nl-NL" sz="1100" dirty="0" smtClean="0">
                          <a:solidFill>
                            <a:srgbClr val="000000"/>
                          </a:solidFill>
                          <a:latin typeface="Times New Roman"/>
                          <a:ea typeface="Times New Roman"/>
                          <a:cs typeface="Times New Roman"/>
                        </a:rPr>
                        <a:t>ZIN</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solidFill>
                            <a:srgbClr val="000000"/>
                          </a:solidFill>
                          <a:latin typeface="Times New Roman"/>
                          <a:ea typeface="Times New Roman"/>
                          <a:cs typeface="Times New Roman"/>
                        </a:rPr>
                        <a:t>Zorginstituut Nederland </a:t>
                      </a:r>
                      <a:endParaRPr lang="nl-BE" sz="1200" dirty="0">
                        <a:latin typeface="Times New Roman"/>
                        <a:ea typeface="Times New Roman"/>
                        <a:cs typeface="Times New Roman"/>
                      </a:endParaRPr>
                    </a:p>
                  </a:txBody>
                  <a:tcPr marL="44450" marR="44450" marT="0" marB="0"/>
                </a:tc>
              </a:tr>
            </a:tbl>
          </a:graphicData>
        </a:graphic>
      </p:graphicFrame>
      <p:graphicFrame>
        <p:nvGraphicFramePr>
          <p:cNvPr id="8" name="Content Placeholder 7"/>
          <p:cNvGraphicFramePr>
            <a:graphicFrameLocks noGrp="1"/>
          </p:cNvGraphicFramePr>
          <p:nvPr>
            <p:ph sz="half" idx="2"/>
          </p:nvPr>
        </p:nvGraphicFramePr>
        <p:xfrm>
          <a:off x="4572000" y="116632"/>
          <a:ext cx="4104456" cy="6192687"/>
        </p:xfrm>
        <a:graphic>
          <a:graphicData uri="http://schemas.openxmlformats.org/drawingml/2006/table">
            <a:tbl>
              <a:tblPr firstRow="1" bandRow="1">
                <a:tableStyleId>{5C22544A-7EE6-4342-B048-85BDC9FD1C3A}</a:tableStyleId>
              </a:tblPr>
              <a:tblGrid>
                <a:gridCol w="1515391"/>
                <a:gridCol w="2589065"/>
              </a:tblGrid>
              <a:tr h="505917">
                <a:tc>
                  <a:txBody>
                    <a:bodyPr/>
                    <a:lstStyle/>
                    <a:p>
                      <a:r>
                        <a:rPr lang="nl-BE" sz="1200" dirty="0" smtClean="0"/>
                        <a:t>PRIVATE</a:t>
                      </a:r>
                      <a:endParaRPr lang="nl-BE" sz="1200" dirty="0"/>
                    </a:p>
                  </a:txBody>
                  <a:tcPr/>
                </a:tc>
                <a:tc>
                  <a:txBody>
                    <a:bodyPr/>
                    <a:lstStyle/>
                    <a:p>
                      <a:r>
                        <a:rPr lang="nl-NL" sz="1200" dirty="0" smtClean="0">
                          <a:latin typeface="Times New Roman"/>
                          <a:ea typeface="Times New Roman"/>
                          <a:cs typeface="Times New Roman"/>
                        </a:rPr>
                        <a:t>EFPIA </a:t>
                      </a:r>
                      <a:endParaRPr lang="nl-BE" sz="1200" dirty="0"/>
                    </a:p>
                  </a:txBody>
                  <a:tcPr/>
                </a:tc>
              </a:tr>
              <a:tr h="294621">
                <a:tc>
                  <a:txBody>
                    <a:bodyPr/>
                    <a:lstStyle/>
                    <a:p>
                      <a:pPr>
                        <a:spcAft>
                          <a:spcPts val="0"/>
                        </a:spcAft>
                      </a:pPr>
                      <a:r>
                        <a:rPr lang="nl-NL" sz="1100" dirty="0" smtClean="0">
                          <a:latin typeface="Times New Roman"/>
                          <a:ea typeface="Times New Roman"/>
                          <a:cs typeface="Times New Roman"/>
                        </a:rPr>
                        <a:t>ABBVIE</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solidFill>
                            <a:srgbClr val="000000"/>
                          </a:solidFill>
                          <a:latin typeface="Times New Roman"/>
                          <a:ea typeface="Times New Roman"/>
                          <a:cs typeface="Times New Roman"/>
                        </a:rPr>
                        <a:t>AbbVie</a:t>
                      </a:r>
                      <a:endParaRPr lang="nl-BE" sz="1200" dirty="0">
                        <a:latin typeface="Times New Roman"/>
                        <a:ea typeface="Times New Roman"/>
                        <a:cs typeface="Times New Roman"/>
                      </a:endParaRPr>
                    </a:p>
                  </a:txBody>
                  <a:tcPr marL="44450" marR="44450" marT="0" marB="0"/>
                </a:tc>
              </a:tr>
              <a:tr h="269164">
                <a:tc>
                  <a:txBody>
                    <a:bodyPr/>
                    <a:lstStyle/>
                    <a:p>
                      <a:pPr>
                        <a:spcAft>
                          <a:spcPts val="0"/>
                        </a:spcAft>
                      </a:pPr>
                      <a:r>
                        <a:rPr lang="nl-NL" sz="1100" dirty="0" smtClean="0">
                          <a:latin typeface="Times New Roman"/>
                          <a:ea typeface="Times New Roman"/>
                          <a:cs typeface="Times New Roman"/>
                        </a:rPr>
                        <a:t> </a:t>
                      </a:r>
                      <a:r>
                        <a:rPr lang="nl-NL" sz="1100" dirty="0">
                          <a:latin typeface="Times New Roman"/>
                          <a:ea typeface="Times New Roman"/>
                          <a:cs typeface="Times New Roman"/>
                        </a:rPr>
                        <a:t>AMGEN</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latin typeface="Times New Roman"/>
                          <a:ea typeface="Times New Roman"/>
                          <a:cs typeface="Times New Roman"/>
                        </a:rPr>
                        <a:t>Amgen</a:t>
                      </a:r>
                      <a:endParaRPr lang="nl-BE" sz="1200" dirty="0">
                        <a:latin typeface="Times New Roman"/>
                        <a:ea typeface="Times New Roman"/>
                        <a:cs typeface="Times New Roman"/>
                      </a:endParaRPr>
                    </a:p>
                  </a:txBody>
                  <a:tcPr marL="44450" marR="44450" marT="0" marB="0"/>
                </a:tc>
              </a:tr>
              <a:tr h="231879">
                <a:tc>
                  <a:txBody>
                    <a:bodyPr/>
                    <a:lstStyle/>
                    <a:p>
                      <a:pPr>
                        <a:spcAft>
                          <a:spcPts val="0"/>
                        </a:spcAft>
                      </a:pPr>
                      <a:r>
                        <a:rPr lang="nl-NL" sz="1100" dirty="0" smtClean="0">
                          <a:latin typeface="Times New Roman"/>
                          <a:ea typeface="Times New Roman"/>
                          <a:cs typeface="Times New Roman"/>
                        </a:rPr>
                        <a:t>ASTELLAS</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latin typeface="Times New Roman"/>
                          <a:ea typeface="Times New Roman"/>
                          <a:cs typeface="Times New Roman"/>
                        </a:rPr>
                        <a:t>Astellas</a:t>
                      </a:r>
                      <a:endParaRPr lang="nl-BE" sz="1200" dirty="0">
                        <a:latin typeface="Times New Roman"/>
                        <a:ea typeface="Times New Roman"/>
                        <a:cs typeface="Times New Roman"/>
                      </a:endParaRPr>
                    </a:p>
                  </a:txBody>
                  <a:tcPr marL="44450" marR="44450" marT="0" marB="0"/>
                </a:tc>
              </a:tr>
              <a:tr h="227296">
                <a:tc>
                  <a:txBody>
                    <a:bodyPr/>
                    <a:lstStyle/>
                    <a:p>
                      <a:pPr>
                        <a:spcAft>
                          <a:spcPts val="0"/>
                        </a:spcAft>
                      </a:pPr>
                      <a:r>
                        <a:rPr lang="nl-NL" sz="1100" dirty="0" smtClean="0">
                          <a:latin typeface="Times New Roman"/>
                          <a:ea typeface="Times New Roman"/>
                          <a:cs typeface="Times New Roman"/>
                        </a:rPr>
                        <a:t>AZ</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latin typeface="Times New Roman"/>
                          <a:ea typeface="Times New Roman"/>
                          <a:cs typeface="Times New Roman"/>
                        </a:rPr>
                        <a:t>AstraZeneca</a:t>
                      </a:r>
                      <a:endParaRPr lang="nl-BE" sz="1200" dirty="0">
                        <a:latin typeface="Times New Roman"/>
                        <a:ea typeface="Times New Roman"/>
                        <a:cs typeface="Times New Roman"/>
                      </a:endParaRPr>
                    </a:p>
                  </a:txBody>
                  <a:tcPr marL="44450" marR="44450" marT="0" marB="0"/>
                </a:tc>
              </a:tr>
              <a:tr h="199419">
                <a:tc>
                  <a:txBody>
                    <a:bodyPr/>
                    <a:lstStyle/>
                    <a:p>
                      <a:pPr>
                        <a:spcAft>
                          <a:spcPts val="0"/>
                        </a:spcAft>
                      </a:pPr>
                      <a:r>
                        <a:rPr lang="nl-NL" sz="1100" dirty="0" smtClean="0">
                          <a:latin typeface="Times New Roman"/>
                          <a:ea typeface="Times New Roman"/>
                          <a:cs typeface="Times New Roman"/>
                        </a:rPr>
                        <a:t>BSP</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latin typeface="Times New Roman"/>
                          <a:ea typeface="Times New Roman"/>
                          <a:cs typeface="Times New Roman"/>
                        </a:rPr>
                        <a:t>Bayer AG</a:t>
                      </a:r>
                      <a:endParaRPr lang="nl-BE" sz="1200" dirty="0">
                        <a:latin typeface="Times New Roman"/>
                        <a:ea typeface="Times New Roman"/>
                        <a:cs typeface="Times New Roman"/>
                      </a:endParaRPr>
                    </a:p>
                  </a:txBody>
                  <a:tcPr marL="44450" marR="44450" marT="0" marB="0"/>
                </a:tc>
              </a:tr>
              <a:tr h="199419">
                <a:tc>
                  <a:txBody>
                    <a:bodyPr/>
                    <a:lstStyle/>
                    <a:p>
                      <a:pPr>
                        <a:spcAft>
                          <a:spcPts val="0"/>
                        </a:spcAft>
                      </a:pPr>
                      <a:r>
                        <a:rPr lang="nl-NL" sz="1100" dirty="0" smtClean="0">
                          <a:latin typeface="Times New Roman"/>
                          <a:ea typeface="Times New Roman"/>
                          <a:cs typeface="Times New Roman"/>
                        </a:rPr>
                        <a:t>BI</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latin typeface="Times New Roman"/>
                          <a:ea typeface="Times New Roman"/>
                          <a:cs typeface="Times New Roman"/>
                        </a:rPr>
                        <a:t>Boehringer Ingelheim</a:t>
                      </a:r>
                      <a:endParaRPr lang="nl-BE" sz="1200" dirty="0">
                        <a:latin typeface="Times New Roman"/>
                        <a:ea typeface="Times New Roman"/>
                        <a:cs typeface="Times New Roman"/>
                      </a:endParaRPr>
                    </a:p>
                  </a:txBody>
                  <a:tcPr marL="44450" marR="44450" marT="0" marB="0"/>
                </a:tc>
              </a:tr>
              <a:tr h="269164">
                <a:tc>
                  <a:txBody>
                    <a:bodyPr/>
                    <a:lstStyle/>
                    <a:p>
                      <a:r>
                        <a:rPr lang="nl-BE" sz="1100" dirty="0" smtClean="0">
                          <a:latin typeface="Times New Roman" pitchFamily="18" charset="0"/>
                          <a:cs typeface="Times New Roman" pitchFamily="18" charset="0"/>
                        </a:rPr>
                        <a:t>BMS</a:t>
                      </a:r>
                      <a:endParaRPr lang="nl-BE" sz="1200" dirty="0">
                        <a:latin typeface="Times New Roman" pitchFamily="18" charset="0"/>
                        <a:cs typeface="Times New Roman" pitchFamily="18" charset="0"/>
                      </a:endParaRPr>
                    </a:p>
                  </a:txBody>
                  <a:tcPr marL="44450" marR="44450" marT="0" marB="0"/>
                </a:tc>
                <a:tc>
                  <a:txBody>
                    <a:bodyPr/>
                    <a:lstStyle/>
                    <a:p>
                      <a:r>
                        <a:rPr lang="nl-BE" sz="1100" dirty="0" smtClean="0">
                          <a:latin typeface="Times New Roman" pitchFamily="18" charset="0"/>
                          <a:cs typeface="Times New Roman" pitchFamily="18" charset="0"/>
                        </a:rPr>
                        <a:t>Bristol-Myers </a:t>
                      </a:r>
                      <a:r>
                        <a:rPr lang="nl-BE" sz="1200" dirty="0" smtClean="0">
                          <a:latin typeface="Times New Roman" pitchFamily="18" charset="0"/>
                          <a:cs typeface="Times New Roman" pitchFamily="18" charset="0"/>
                        </a:rPr>
                        <a:t>Squibb</a:t>
                      </a:r>
                      <a:r>
                        <a:rPr lang="nl-BE" sz="1200" baseline="0" dirty="0" smtClean="0">
                          <a:latin typeface="Times New Roman" pitchFamily="18" charset="0"/>
                          <a:cs typeface="Times New Roman" pitchFamily="18" charset="0"/>
                        </a:rPr>
                        <a:t> Int’l Corp.</a:t>
                      </a:r>
                      <a:endParaRPr lang="nl-BE" sz="1200" dirty="0">
                        <a:latin typeface="Times New Roman" pitchFamily="18" charset="0"/>
                        <a:cs typeface="Times New Roman" pitchFamily="18" charset="0"/>
                      </a:endParaRPr>
                    </a:p>
                  </a:txBody>
                  <a:tcPr marL="44450" marR="44450" marT="0" marB="0"/>
                </a:tc>
              </a:tr>
              <a:tr h="243913">
                <a:tc>
                  <a:txBody>
                    <a:bodyPr/>
                    <a:lstStyle/>
                    <a:p>
                      <a:pPr>
                        <a:spcAft>
                          <a:spcPts val="0"/>
                        </a:spcAft>
                      </a:pPr>
                      <a:r>
                        <a:rPr lang="nl-NL" sz="1100" dirty="0" smtClean="0">
                          <a:latin typeface="Times New Roman"/>
                          <a:ea typeface="Times New Roman"/>
                          <a:cs typeface="Times New Roman"/>
                        </a:rPr>
                        <a:t>GSK</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dirty="0">
                          <a:latin typeface="Times New Roman"/>
                          <a:ea typeface="Times New Roman"/>
                          <a:cs typeface="Times New Roman"/>
                        </a:rPr>
                        <a:t>GlaxoSmithKline</a:t>
                      </a:r>
                      <a:endParaRPr lang="nl-BE" sz="1200" dirty="0">
                        <a:latin typeface="Times New Roman"/>
                        <a:ea typeface="Times New Roman"/>
                        <a:cs typeface="Times New Roman"/>
                      </a:endParaRPr>
                    </a:p>
                  </a:txBody>
                  <a:tcPr marL="44450" marR="44450" marT="0" marB="0"/>
                </a:tc>
              </a:tr>
              <a:tr h="246076">
                <a:tc>
                  <a:txBody>
                    <a:bodyPr/>
                    <a:lstStyle/>
                    <a:p>
                      <a:pPr>
                        <a:spcAft>
                          <a:spcPts val="0"/>
                        </a:spcAft>
                      </a:pPr>
                      <a:r>
                        <a:rPr lang="nl-NL" sz="1100" dirty="0" smtClean="0">
                          <a:latin typeface="Times New Roman"/>
                          <a:ea typeface="Times New Roman"/>
                          <a:cs typeface="Times New Roman"/>
                        </a:rPr>
                        <a:t>IPSEN</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Ipsen</a:t>
                      </a:r>
                      <a:endParaRPr lang="nl-BE" sz="1200">
                        <a:latin typeface="Times New Roman"/>
                        <a:ea typeface="Times New Roman"/>
                        <a:cs typeface="Times New Roman"/>
                      </a:endParaRPr>
                    </a:p>
                  </a:txBody>
                  <a:tcPr marL="44450" marR="44450" marT="0" marB="0"/>
                </a:tc>
              </a:tr>
              <a:tr h="233725">
                <a:tc>
                  <a:txBody>
                    <a:bodyPr/>
                    <a:lstStyle/>
                    <a:p>
                      <a:pPr>
                        <a:spcAft>
                          <a:spcPts val="0"/>
                        </a:spcAft>
                      </a:pPr>
                      <a:r>
                        <a:rPr lang="nl-NL" sz="1100" dirty="0" smtClean="0">
                          <a:latin typeface="Times New Roman"/>
                          <a:ea typeface="Times New Roman"/>
                          <a:cs typeface="Times New Roman"/>
                        </a:rPr>
                        <a:t>JPNV</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Janssen Pharmaceutical Companies</a:t>
                      </a:r>
                      <a:endParaRPr lang="nl-BE" sz="1200">
                        <a:latin typeface="Times New Roman"/>
                        <a:ea typeface="Times New Roman"/>
                        <a:cs typeface="Times New Roman"/>
                      </a:endParaRPr>
                    </a:p>
                  </a:txBody>
                  <a:tcPr marL="44450" marR="44450" marT="0" marB="0"/>
                </a:tc>
              </a:tr>
              <a:tr h="269164">
                <a:tc>
                  <a:txBody>
                    <a:bodyPr/>
                    <a:lstStyle/>
                    <a:p>
                      <a:pPr>
                        <a:spcAft>
                          <a:spcPts val="0"/>
                        </a:spcAft>
                      </a:pPr>
                      <a:r>
                        <a:rPr lang="nl-NL" sz="1100" dirty="0" smtClean="0">
                          <a:latin typeface="Times New Roman"/>
                          <a:ea typeface="Times New Roman"/>
                          <a:cs typeface="Times New Roman"/>
                        </a:rPr>
                        <a:t>ELI </a:t>
                      </a:r>
                      <a:r>
                        <a:rPr lang="nl-NL" sz="1100" dirty="0">
                          <a:latin typeface="Times New Roman"/>
                          <a:ea typeface="Times New Roman"/>
                          <a:cs typeface="Times New Roman"/>
                        </a:rPr>
                        <a:t>LILLY</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Eli Lilly and Company</a:t>
                      </a:r>
                      <a:endParaRPr lang="nl-BE" sz="1200">
                        <a:latin typeface="Times New Roman"/>
                        <a:ea typeface="Times New Roman"/>
                        <a:cs typeface="Times New Roman"/>
                      </a:endParaRPr>
                    </a:p>
                  </a:txBody>
                  <a:tcPr marL="44450" marR="44450" marT="0" marB="0"/>
                </a:tc>
              </a:tr>
              <a:tr h="256812">
                <a:tc>
                  <a:txBody>
                    <a:bodyPr/>
                    <a:lstStyle/>
                    <a:p>
                      <a:pPr>
                        <a:spcAft>
                          <a:spcPts val="0"/>
                        </a:spcAft>
                      </a:pPr>
                      <a:r>
                        <a:rPr lang="nl-NL" sz="1100" dirty="0" smtClean="0">
                          <a:latin typeface="Times New Roman"/>
                          <a:ea typeface="Times New Roman"/>
                          <a:cs typeface="Times New Roman"/>
                        </a:rPr>
                        <a:t>HLU</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H. Lundbeck A/S</a:t>
                      </a:r>
                      <a:endParaRPr lang="nl-BE" sz="1200">
                        <a:latin typeface="Times New Roman"/>
                        <a:ea typeface="Times New Roman"/>
                        <a:cs typeface="Times New Roman"/>
                      </a:endParaRPr>
                    </a:p>
                  </a:txBody>
                  <a:tcPr marL="44450" marR="44450" marT="0" marB="0"/>
                </a:tc>
              </a:tr>
              <a:tr h="274355">
                <a:tc>
                  <a:txBody>
                    <a:bodyPr/>
                    <a:lstStyle/>
                    <a:p>
                      <a:pPr>
                        <a:spcAft>
                          <a:spcPts val="0"/>
                        </a:spcAft>
                      </a:pPr>
                      <a:r>
                        <a:rPr lang="nl-NL" sz="1100" dirty="0" smtClean="0">
                          <a:latin typeface="Times New Roman"/>
                          <a:ea typeface="Times New Roman"/>
                          <a:cs typeface="Times New Roman"/>
                        </a:rPr>
                        <a:t>LYSO</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LYSOGENE</a:t>
                      </a:r>
                      <a:endParaRPr lang="nl-BE" sz="1200">
                        <a:latin typeface="Times New Roman"/>
                        <a:ea typeface="Times New Roman"/>
                        <a:cs typeface="Times New Roman"/>
                      </a:endParaRPr>
                    </a:p>
                  </a:txBody>
                  <a:tcPr marL="44450" marR="44450" marT="0" marB="0"/>
                </a:tc>
              </a:tr>
              <a:tr h="269164">
                <a:tc>
                  <a:txBody>
                    <a:bodyPr/>
                    <a:lstStyle/>
                    <a:p>
                      <a:pPr>
                        <a:spcAft>
                          <a:spcPts val="0"/>
                        </a:spcAft>
                      </a:pPr>
                      <a:r>
                        <a:rPr lang="nl-NL" sz="1100" dirty="0" smtClean="0">
                          <a:latin typeface="Times New Roman"/>
                          <a:ea typeface="Times New Roman"/>
                          <a:cs typeface="Times New Roman"/>
                        </a:rPr>
                        <a:t>MERCK</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Merck KGaA</a:t>
                      </a:r>
                      <a:endParaRPr lang="nl-BE" sz="1200">
                        <a:latin typeface="Times New Roman"/>
                        <a:ea typeface="Times New Roman"/>
                        <a:cs typeface="Times New Roman"/>
                      </a:endParaRPr>
                    </a:p>
                  </a:txBody>
                  <a:tcPr marL="44450" marR="44450" marT="0" marB="0"/>
                </a:tc>
              </a:tr>
              <a:tr h="231879">
                <a:tc>
                  <a:txBody>
                    <a:bodyPr/>
                    <a:lstStyle/>
                    <a:p>
                      <a:pPr>
                        <a:spcAft>
                          <a:spcPts val="0"/>
                        </a:spcAft>
                      </a:pPr>
                      <a:r>
                        <a:rPr lang="nl-NL" sz="1100" dirty="0" smtClean="0">
                          <a:latin typeface="Times New Roman"/>
                          <a:ea typeface="Times New Roman"/>
                          <a:cs typeface="Times New Roman"/>
                        </a:rPr>
                        <a:t>MSD</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Merck Sharp &amp; Dohme</a:t>
                      </a:r>
                      <a:endParaRPr lang="nl-BE" sz="1200">
                        <a:latin typeface="Times New Roman"/>
                        <a:ea typeface="Times New Roman"/>
                        <a:cs typeface="Times New Roman"/>
                      </a:endParaRPr>
                    </a:p>
                  </a:txBody>
                  <a:tcPr marL="44450" marR="44450" marT="0" marB="0"/>
                </a:tc>
              </a:tr>
              <a:tr h="231879">
                <a:tc>
                  <a:txBody>
                    <a:bodyPr/>
                    <a:lstStyle/>
                    <a:p>
                      <a:pPr>
                        <a:spcAft>
                          <a:spcPts val="0"/>
                        </a:spcAft>
                      </a:pPr>
                      <a:r>
                        <a:rPr lang="nl-NL" sz="1100" dirty="0" smtClean="0">
                          <a:latin typeface="Times New Roman"/>
                          <a:ea typeface="Times New Roman"/>
                          <a:cs typeface="Times New Roman"/>
                        </a:rPr>
                        <a:t>NOV</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Novartis International AG</a:t>
                      </a:r>
                      <a:endParaRPr lang="nl-BE" sz="1200">
                        <a:latin typeface="Times New Roman"/>
                        <a:ea typeface="Times New Roman"/>
                        <a:cs typeface="Times New Roman"/>
                      </a:endParaRPr>
                    </a:p>
                  </a:txBody>
                  <a:tcPr marL="44450" marR="44450" marT="0" marB="0"/>
                </a:tc>
              </a:tr>
              <a:tr h="269164">
                <a:tc>
                  <a:txBody>
                    <a:bodyPr/>
                    <a:lstStyle/>
                    <a:p>
                      <a:pPr>
                        <a:spcAft>
                          <a:spcPts val="0"/>
                        </a:spcAft>
                      </a:pPr>
                      <a:r>
                        <a:rPr lang="nl-NL" sz="1100" dirty="0" smtClean="0">
                          <a:latin typeface="Times New Roman"/>
                          <a:ea typeface="Times New Roman"/>
                          <a:cs typeface="Times New Roman"/>
                        </a:rPr>
                        <a:t>NOVO</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Novo Nordisk</a:t>
                      </a:r>
                      <a:endParaRPr lang="nl-BE" sz="1200">
                        <a:latin typeface="Times New Roman"/>
                        <a:ea typeface="Times New Roman"/>
                        <a:cs typeface="Times New Roman"/>
                      </a:endParaRPr>
                    </a:p>
                  </a:txBody>
                  <a:tcPr marL="44450" marR="44450" marT="0" marB="0"/>
                </a:tc>
              </a:tr>
              <a:tr h="269164">
                <a:tc>
                  <a:txBody>
                    <a:bodyPr/>
                    <a:lstStyle/>
                    <a:p>
                      <a:pPr>
                        <a:spcAft>
                          <a:spcPts val="0"/>
                        </a:spcAft>
                      </a:pPr>
                      <a:r>
                        <a:rPr lang="nl-NL" sz="1100" dirty="0" smtClean="0">
                          <a:latin typeface="Times New Roman"/>
                          <a:ea typeface="Times New Roman"/>
                          <a:cs typeface="Times New Roman"/>
                        </a:rPr>
                        <a:t>PFIZER</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Pfizer, Inc.</a:t>
                      </a:r>
                      <a:endParaRPr lang="nl-BE" sz="1200">
                        <a:latin typeface="Times New Roman"/>
                        <a:ea typeface="Times New Roman"/>
                        <a:cs typeface="Times New Roman"/>
                      </a:endParaRPr>
                    </a:p>
                  </a:txBody>
                  <a:tcPr marL="44450" marR="44450" marT="0" marB="0"/>
                </a:tc>
              </a:tr>
              <a:tr h="269164">
                <a:tc>
                  <a:txBody>
                    <a:bodyPr/>
                    <a:lstStyle/>
                    <a:p>
                      <a:pPr>
                        <a:spcAft>
                          <a:spcPts val="0"/>
                        </a:spcAft>
                      </a:pPr>
                      <a:r>
                        <a:rPr lang="nl-NL" sz="1100" dirty="0" smtClean="0">
                          <a:latin typeface="Times New Roman"/>
                          <a:ea typeface="Times New Roman"/>
                          <a:cs typeface="Times New Roman"/>
                        </a:rPr>
                        <a:t>ROCHE</a:t>
                      </a:r>
                      <a:endParaRPr lang="nl-BE" sz="1200" dirty="0">
                        <a:latin typeface="Times New Roman"/>
                        <a:ea typeface="Times New Roman"/>
                        <a:cs typeface="Times New Roman"/>
                      </a:endParaRPr>
                    </a:p>
                  </a:txBody>
                  <a:tcPr marL="44450" marR="44450" marT="0" marB="0"/>
                </a:tc>
                <a:tc>
                  <a:txBody>
                    <a:bodyPr/>
                    <a:lstStyle/>
                    <a:p>
                      <a:pPr>
                        <a:spcAft>
                          <a:spcPts val="0"/>
                        </a:spcAft>
                      </a:pPr>
                      <a:r>
                        <a:rPr lang="fr-FR" sz="1100">
                          <a:latin typeface="Times New Roman"/>
                          <a:ea typeface="Times New Roman"/>
                          <a:cs typeface="Times New Roman"/>
                        </a:rPr>
                        <a:t>F. Hoffmann-La Roche AG</a:t>
                      </a:r>
                      <a:endParaRPr lang="nl-BE" sz="1200">
                        <a:latin typeface="Times New Roman"/>
                        <a:ea typeface="Times New Roman"/>
                        <a:cs typeface="Times New Roman"/>
                      </a:endParaRPr>
                    </a:p>
                  </a:txBody>
                  <a:tcPr marL="44450" marR="44450" marT="0" marB="0"/>
                </a:tc>
              </a:tr>
              <a:tr h="235712">
                <a:tc>
                  <a:txBody>
                    <a:bodyPr/>
                    <a:lstStyle/>
                    <a:p>
                      <a:pPr>
                        <a:spcAft>
                          <a:spcPts val="0"/>
                        </a:spcAft>
                      </a:pPr>
                      <a:r>
                        <a:rPr lang="nl-NL" sz="1100" dirty="0" smtClean="0">
                          <a:latin typeface="Times New Roman"/>
                          <a:ea typeface="Times New Roman"/>
                          <a:cs typeface="Times New Roman"/>
                        </a:rPr>
                        <a:t>SARD</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Sanofi S.A.</a:t>
                      </a:r>
                      <a:endParaRPr lang="nl-BE" sz="1200">
                        <a:latin typeface="Times New Roman"/>
                        <a:ea typeface="Times New Roman"/>
                        <a:cs typeface="Times New Roman"/>
                      </a:endParaRPr>
                    </a:p>
                  </a:txBody>
                  <a:tcPr marL="44450" marR="44450" marT="0" marB="0"/>
                </a:tc>
              </a:tr>
              <a:tr h="231879">
                <a:tc>
                  <a:txBody>
                    <a:bodyPr/>
                    <a:lstStyle/>
                    <a:p>
                      <a:pPr>
                        <a:spcAft>
                          <a:spcPts val="0"/>
                        </a:spcAft>
                      </a:pPr>
                      <a:r>
                        <a:rPr lang="nl-NL" sz="1100" dirty="0" smtClean="0">
                          <a:latin typeface="Times New Roman"/>
                          <a:ea typeface="Times New Roman"/>
                          <a:cs typeface="Times New Roman"/>
                        </a:rPr>
                        <a:t>UCB</a:t>
                      </a:r>
                      <a:endParaRPr lang="nl-BE" sz="1200" dirty="0">
                        <a:latin typeface="Times New Roman"/>
                        <a:ea typeface="Times New Roman"/>
                        <a:cs typeface="Times New Roman"/>
                      </a:endParaRPr>
                    </a:p>
                  </a:txBody>
                  <a:tcPr marL="44450" marR="44450" marT="0" marB="0"/>
                </a:tc>
                <a:tc>
                  <a:txBody>
                    <a:bodyPr/>
                    <a:lstStyle/>
                    <a:p>
                      <a:pPr>
                        <a:spcAft>
                          <a:spcPts val="0"/>
                        </a:spcAft>
                      </a:pPr>
                      <a:r>
                        <a:rPr lang="nl-NL" sz="1100">
                          <a:latin typeface="Times New Roman"/>
                          <a:ea typeface="Times New Roman"/>
                          <a:cs typeface="Times New Roman"/>
                        </a:rPr>
                        <a:t>UCB</a:t>
                      </a:r>
                      <a:endParaRPr lang="nl-BE" sz="1200">
                        <a:latin typeface="Times New Roman"/>
                        <a:ea typeface="Times New Roman"/>
                        <a:cs typeface="Times New Roman"/>
                      </a:endParaRPr>
                    </a:p>
                  </a:txBody>
                  <a:tcPr marL="44450" marR="44450" marT="0" marB="0"/>
                </a:tc>
              </a:tr>
              <a:tr h="463758">
                <a:tc>
                  <a:txBody>
                    <a:bodyPr/>
                    <a:lstStyle/>
                    <a:p>
                      <a:pPr>
                        <a:spcAft>
                          <a:spcPts val="0"/>
                        </a:spcAft>
                      </a:pPr>
                      <a:endParaRPr lang="nl-BE" sz="1200" dirty="0">
                        <a:latin typeface="Times New Roman"/>
                        <a:ea typeface="Times New Roman"/>
                        <a:cs typeface="Times New Roman"/>
                      </a:endParaRPr>
                    </a:p>
                  </a:txBody>
                  <a:tcPr marL="44450" marR="44450" marT="0" marB="0"/>
                </a:tc>
                <a:tc>
                  <a:txBody>
                    <a:bodyPr/>
                    <a:lstStyle/>
                    <a:p>
                      <a:pPr>
                        <a:spcAft>
                          <a:spcPts val="0"/>
                        </a:spcAft>
                      </a:pPr>
                      <a:endParaRPr lang="nl-BE" sz="1200" dirty="0">
                        <a:latin typeface="Times New Roman"/>
                        <a:ea typeface="Times New Roman"/>
                        <a:cs typeface="Times New Roman"/>
                      </a:endParaRPr>
                    </a:p>
                  </a:txBody>
                  <a:tcPr marL="44450" marR="44450" marT="0" marB="0"/>
                </a:tc>
              </a:tr>
            </a:tbl>
          </a:graphicData>
        </a:graphic>
      </p:graphicFrame>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endParaRPr lang="nl-B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Enable “creative intelligence” - </a:t>
            </a:r>
            <a:r>
              <a:rPr lang="nl-BE" sz="2400" dirty="0" smtClean="0">
                <a:effectLst>
                  <a:outerShdw blurRad="38100" dist="38100" dir="2700000" algn="tl">
                    <a:srgbClr val="000000">
                      <a:alpha val="43137"/>
                    </a:srgbClr>
                  </a:outerShdw>
                </a:effectLst>
              </a:rPr>
              <a:t>CSA Work Packages</a:t>
            </a:r>
            <a:endParaRPr lang="nl-BE"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340768"/>
            <a:ext cx="8496944" cy="4785395"/>
          </a:xfrm>
        </p:spPr>
        <p:txBody>
          <a:bodyPr/>
          <a:lstStyle/>
          <a:p>
            <a:pPr algn="ctr">
              <a:buNone/>
            </a:pPr>
            <a:endParaRPr lang="nl-BE" dirty="0" smtClean="0"/>
          </a:p>
          <a:p>
            <a:pPr>
              <a:buNone/>
            </a:pPr>
            <a:endParaRPr lang="nl-BE" dirty="0"/>
          </a:p>
        </p:txBody>
      </p:sp>
      <p:sp>
        <p:nvSpPr>
          <p:cNvPr id="4" name="Slide Number Placeholder 3"/>
          <p:cNvSpPr>
            <a:spLocks noGrp="1"/>
          </p:cNvSpPr>
          <p:nvPr>
            <p:ph type="sldNum" sz="quarter" idx="11"/>
          </p:nvPr>
        </p:nvSpPr>
        <p:spPr/>
        <p:txBody>
          <a:bodyPr/>
          <a:lstStyle/>
          <a:p>
            <a:fld id="{92D8D5AB-1884-46A6-9BAA-40C0BA0046EF}" type="slidenum">
              <a:rPr lang="fr-BE" smtClean="0"/>
              <a:pPr/>
              <a:t>47</a:t>
            </a:fld>
            <a:endParaRPr lang="fr-BE"/>
          </a:p>
        </p:txBody>
      </p:sp>
      <p:pic>
        <p:nvPicPr>
          <p:cNvPr id="6" name="Picture 5" descr="ADAPT-SMART.WPs"/>
          <p:cNvPicPr>
            <a:picLocks noChangeAspect="1"/>
          </p:cNvPicPr>
          <p:nvPr/>
        </p:nvPicPr>
        <p:blipFill>
          <a:blip r:embed="rId2" cstate="print"/>
          <a:stretch>
            <a:fillRect/>
          </a:stretch>
        </p:blipFill>
        <p:spPr>
          <a:xfrm>
            <a:off x="251520" y="1196752"/>
            <a:ext cx="8640960" cy="49685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ADAPT SMART - Structure</a:t>
            </a:r>
            <a:endParaRPr lang="nl-BE" dirty="0"/>
          </a:p>
        </p:txBody>
      </p:sp>
      <p:sp>
        <p:nvSpPr>
          <p:cNvPr id="4" name="Slide Number Placeholder 3"/>
          <p:cNvSpPr>
            <a:spLocks noGrp="1"/>
          </p:cNvSpPr>
          <p:nvPr>
            <p:ph type="sldNum" sz="quarter" idx="11"/>
          </p:nvPr>
        </p:nvSpPr>
        <p:spPr/>
        <p:txBody>
          <a:bodyPr/>
          <a:lstStyle/>
          <a:p>
            <a:fld id="{92D8D5AB-1884-46A6-9BAA-40C0BA0046EF}" type="slidenum">
              <a:rPr lang="fr-BE" smtClean="0"/>
              <a:pPr/>
              <a:t>48</a:t>
            </a:fld>
            <a:endParaRPr lang="fr-BE"/>
          </a:p>
        </p:txBody>
      </p:sp>
      <p:pic>
        <p:nvPicPr>
          <p:cNvPr id="5" name="Afbeelding 2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96752"/>
            <a:ext cx="8136904" cy="492941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Stakeholders Network</a:t>
            </a:r>
            <a:endParaRPr lang="nl-BE" dirty="0"/>
          </a:p>
        </p:txBody>
      </p:sp>
      <p:sp>
        <p:nvSpPr>
          <p:cNvPr id="3" name="Content Placeholder 2"/>
          <p:cNvSpPr>
            <a:spLocks noGrp="1"/>
          </p:cNvSpPr>
          <p:nvPr>
            <p:ph idx="1"/>
          </p:nvPr>
        </p:nvSpPr>
        <p:spPr>
          <a:xfrm>
            <a:off x="251520" y="1268760"/>
            <a:ext cx="8435280" cy="4857403"/>
          </a:xfrm>
        </p:spPr>
        <p:txBody>
          <a:bodyPr>
            <a:normAutofit/>
          </a:bodyPr>
          <a:lstStyle/>
          <a:p>
            <a:r>
              <a:rPr lang="en-US" sz="2000" dirty="0" smtClean="0"/>
              <a:t>Stakeholder network </a:t>
            </a:r>
            <a:r>
              <a:rPr lang="en-US" sz="1600" dirty="0" smtClean="0"/>
              <a:t>(within EU)</a:t>
            </a:r>
            <a:r>
              <a:rPr lang="en-US" sz="2000" dirty="0" smtClean="0"/>
              <a:t> via outreach program as part of communication plan </a:t>
            </a:r>
          </a:p>
          <a:p>
            <a:r>
              <a:rPr lang="en-US" sz="2000" dirty="0" smtClean="0"/>
              <a:t>Stakeholders group expected to include </a:t>
            </a:r>
            <a:r>
              <a:rPr lang="en-US" sz="1600" dirty="0" smtClean="0"/>
              <a:t>(but not be limited to)</a:t>
            </a:r>
            <a:r>
              <a:rPr lang="en-US" sz="1400" dirty="0" smtClean="0"/>
              <a:t>: </a:t>
            </a:r>
            <a:endParaRPr lang="en-US" sz="2000" dirty="0" smtClean="0"/>
          </a:p>
          <a:p>
            <a:pPr lvl="1"/>
            <a:r>
              <a:rPr lang="en-US" sz="1600" dirty="0" smtClean="0"/>
              <a:t>Completed/ongoing IMI projects</a:t>
            </a:r>
          </a:p>
          <a:p>
            <a:pPr lvl="1"/>
            <a:r>
              <a:rPr lang="en-US" sz="1600" dirty="0" smtClean="0"/>
              <a:t>Academia, SMEs</a:t>
            </a:r>
          </a:p>
          <a:p>
            <a:pPr lvl="1"/>
            <a:r>
              <a:rPr lang="en-US" sz="1600" dirty="0" smtClean="0"/>
              <a:t>CPath, TRANSCELERATE, CDISC</a:t>
            </a:r>
          </a:p>
          <a:p>
            <a:pPr lvl="1"/>
            <a:r>
              <a:rPr lang="en-US" sz="1600" dirty="0" smtClean="0"/>
              <a:t>ASCO (TAPUR, </a:t>
            </a:r>
            <a:r>
              <a:rPr lang="en-US" sz="1400" dirty="0" smtClean="0"/>
              <a:t>Targeted Agent and Profiling Utilization Registry</a:t>
            </a:r>
            <a:r>
              <a:rPr lang="en-US" sz="1600" dirty="0" smtClean="0"/>
              <a:t>)</a:t>
            </a:r>
          </a:p>
          <a:p>
            <a:pPr lvl="1"/>
            <a:r>
              <a:rPr lang="en-US" sz="1600" dirty="0" smtClean="0"/>
              <a:t>KU Leuven (CIR, </a:t>
            </a:r>
            <a:r>
              <a:rPr lang="en-US" sz="1400" dirty="0" smtClean="0"/>
              <a:t>Center for IP Rights</a:t>
            </a:r>
            <a:r>
              <a:rPr lang="en-US" sz="1600" dirty="0" smtClean="0"/>
              <a:t>)</a:t>
            </a:r>
          </a:p>
          <a:p>
            <a:pPr lvl="1"/>
            <a:r>
              <a:rPr lang="en-US" sz="1600" dirty="0" smtClean="0"/>
              <a:t>21st Century Cures proponents, ……..</a:t>
            </a:r>
            <a:endParaRPr lang="nl-BE" sz="1600" dirty="0" smtClean="0"/>
          </a:p>
          <a:p>
            <a:r>
              <a:rPr lang="en-GB" sz="2000" dirty="0" smtClean="0"/>
              <a:t>IMI remark during final review: “</a:t>
            </a:r>
            <a:r>
              <a:rPr lang="en-GB" sz="2000" i="1" dirty="0" smtClean="0"/>
              <a:t>A number of important decision makers and stakeholders are not represented among consortium partners</a:t>
            </a:r>
            <a:r>
              <a:rPr lang="en-GB" sz="2000" dirty="0" smtClean="0"/>
              <a:t>”</a:t>
            </a:r>
          </a:p>
          <a:p>
            <a:pPr lvl="1"/>
            <a:r>
              <a:rPr lang="en-GB" sz="1200" i="1" dirty="0" smtClean="0"/>
              <a:t>Payer</a:t>
            </a:r>
            <a:r>
              <a:rPr lang="en-GB" sz="1200" dirty="0" smtClean="0"/>
              <a:t> involvement</a:t>
            </a:r>
            <a:r>
              <a:rPr lang="en-GB" sz="1400" dirty="0" smtClean="0"/>
              <a:t>, </a:t>
            </a:r>
            <a:r>
              <a:rPr lang="en-GB" sz="1100" dirty="0" smtClean="0"/>
              <a:t>c</a:t>
            </a:r>
            <a:r>
              <a:rPr lang="en-GB" sz="1200" dirty="0" smtClean="0"/>
              <a:t>ontribution of </a:t>
            </a:r>
            <a:r>
              <a:rPr lang="en-GB" sz="1200" i="1" dirty="0" smtClean="0"/>
              <a:t>prescribers</a:t>
            </a:r>
            <a:r>
              <a:rPr lang="en-GB" sz="1200" dirty="0" smtClean="0"/>
              <a:t> and </a:t>
            </a:r>
            <a:r>
              <a:rPr lang="en-GB" sz="1200" i="1" dirty="0" smtClean="0"/>
              <a:t>medical</a:t>
            </a:r>
            <a:r>
              <a:rPr lang="en-GB" sz="1200" dirty="0" smtClean="0"/>
              <a:t> societies and outreach to </a:t>
            </a:r>
            <a:r>
              <a:rPr lang="en-GB" sz="1200" i="1" dirty="0" smtClean="0"/>
              <a:t>SMEs (the latter via</a:t>
            </a:r>
            <a:r>
              <a:rPr lang="en-GB" sz="1200" dirty="0" smtClean="0"/>
              <a:t> EuropaBio and EBE) assured as their organisation(s) will be part of Stakeholders Network and invited to contribute to development/ comment on documents, attend workshops and other meetings as applicable, and be involved in scenario designs </a:t>
            </a:r>
            <a:endParaRPr lang="nl-BE" sz="1200" dirty="0" smtClean="0"/>
          </a:p>
          <a:p>
            <a:pPr lvl="1"/>
            <a:endParaRPr lang="nl-BE" sz="1100" dirty="0" smtClean="0"/>
          </a:p>
          <a:p>
            <a:endParaRPr lang="en-GB" sz="1800" dirty="0" smtClean="0"/>
          </a:p>
          <a:p>
            <a:endParaRPr lang="nl-BE"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2658284-49BD-4140-BB70-B7F1BBB02E4B}" type="slidenum">
              <a:rPr lang="nl-BE" smtClean="0"/>
              <a:pPr/>
              <a:t>49</a:t>
            </a:fld>
            <a:endParaRPr lang="nl-BE"/>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ＭＳ Ｐゴシック" pitchFamily="34" charset="-128"/>
                <a:sym typeface="Wingdings" pitchFamily="2" charset="2"/>
              </a:rPr>
              <a:t>How </a:t>
            </a:r>
            <a:r>
              <a:rPr lang="en-GB" altLang="en-US" dirty="0" smtClean="0">
                <a:ea typeface="ＭＳ Ｐゴシック" pitchFamily="34" charset="-128"/>
                <a:sym typeface="Wingdings" pitchFamily="2" charset="2"/>
              </a:rPr>
              <a:t>it all started</a:t>
            </a:r>
            <a:endParaRPr lang="en-GB" dirty="0"/>
          </a:p>
        </p:txBody>
      </p:sp>
      <p:sp>
        <p:nvSpPr>
          <p:cNvPr id="3" name="Content Placeholder 2"/>
          <p:cNvSpPr>
            <a:spLocks noGrp="1"/>
          </p:cNvSpPr>
          <p:nvPr>
            <p:ph sz="half" idx="1"/>
          </p:nvPr>
        </p:nvSpPr>
        <p:spPr>
          <a:xfrm>
            <a:off x="418783" y="2348880"/>
            <a:ext cx="3600000" cy="3959225"/>
          </a:xfrm>
        </p:spPr>
        <p:txBody>
          <a:bodyPr/>
          <a:lstStyle/>
          <a:p>
            <a:pPr>
              <a:lnSpc>
                <a:spcPct val="100000"/>
              </a:lnSpc>
              <a:spcAft>
                <a:spcPts val="1800"/>
              </a:spcAft>
            </a:pPr>
            <a:r>
              <a:rPr lang="en-GB" sz="2400" dirty="0"/>
              <a:t>Allow timely access for patients to address </a:t>
            </a:r>
            <a:r>
              <a:rPr lang="en-GB" sz="2400" dirty="0" smtClean="0"/>
              <a:t>urgent medical need</a:t>
            </a:r>
          </a:p>
          <a:p>
            <a:pPr>
              <a:lnSpc>
                <a:spcPct val="100000"/>
              </a:lnSpc>
              <a:spcAft>
                <a:spcPts val="1800"/>
              </a:spcAft>
            </a:pPr>
            <a:r>
              <a:rPr lang="en-GB" sz="2400" dirty="0" smtClean="0"/>
              <a:t>Enable precision medicine, ‘difficult’ indications</a:t>
            </a:r>
          </a:p>
          <a:p>
            <a:pPr>
              <a:lnSpc>
                <a:spcPct val="100000"/>
              </a:lnSpc>
              <a:spcAft>
                <a:spcPts val="1800"/>
              </a:spcAft>
            </a:pPr>
            <a:r>
              <a:rPr lang="en-GB" sz="2400" dirty="0" smtClean="0"/>
              <a:t>Ensure sustainability of the innovation engine</a:t>
            </a:r>
            <a:endParaRPr lang="en-GB" sz="2400" dirty="0"/>
          </a:p>
          <a:p>
            <a:pPr marL="457200" indent="-457200">
              <a:buFont typeface="Arial" panose="020B0604020202020204" pitchFamily="34" charset="0"/>
              <a:buChar char="•"/>
            </a:pPr>
            <a:endParaRPr lang="en-GB" dirty="0"/>
          </a:p>
        </p:txBody>
      </p:sp>
      <p:sp>
        <p:nvSpPr>
          <p:cNvPr id="4" name="Content Placeholder 3"/>
          <p:cNvSpPr>
            <a:spLocks noGrp="1"/>
          </p:cNvSpPr>
          <p:nvPr>
            <p:ph sz="half" idx="2"/>
          </p:nvPr>
        </p:nvSpPr>
        <p:spPr>
          <a:xfrm>
            <a:off x="5256456" y="2341131"/>
            <a:ext cx="3420000" cy="3959225"/>
          </a:xfrm>
        </p:spPr>
        <p:txBody>
          <a:bodyPr/>
          <a:lstStyle/>
          <a:p>
            <a:pPr lvl="0" eaLnBrk="1" hangingPunct="1">
              <a:lnSpc>
                <a:spcPct val="100000"/>
              </a:lnSpc>
              <a:spcAft>
                <a:spcPts val="1800"/>
              </a:spcAft>
            </a:pPr>
            <a:r>
              <a:rPr lang="en-GB" altLang="en-US" sz="2400" dirty="0" smtClean="0">
                <a:solidFill>
                  <a:srgbClr val="000000"/>
                </a:solidFill>
                <a:ea typeface="ＭＳ Ｐゴシック" pitchFamily="34" charset="-128"/>
                <a:sym typeface="Wingdings" pitchFamily="2" charset="2"/>
              </a:rPr>
              <a:t>Allow only well-studied drugs on the market</a:t>
            </a:r>
            <a:endParaRPr lang="en-GB" altLang="en-US" sz="2400" dirty="0">
              <a:solidFill>
                <a:srgbClr val="000000"/>
              </a:solidFill>
              <a:ea typeface="ＭＳ Ｐゴシック" pitchFamily="34" charset="-128"/>
              <a:sym typeface="Wingdings" pitchFamily="2" charset="2"/>
            </a:endParaRPr>
          </a:p>
          <a:p>
            <a:pPr lvl="0" eaLnBrk="1" hangingPunct="1">
              <a:lnSpc>
                <a:spcPct val="100000"/>
              </a:lnSpc>
              <a:spcAft>
                <a:spcPts val="1800"/>
              </a:spcAft>
            </a:pPr>
            <a:r>
              <a:rPr lang="en-GB" altLang="en-US" sz="2400" dirty="0" smtClean="0">
                <a:solidFill>
                  <a:srgbClr val="000000"/>
                </a:solidFill>
                <a:ea typeface="ＭＳ Ｐゴシック" pitchFamily="34" charset="-128"/>
                <a:sym typeface="Wingdings" pitchFamily="2" charset="2"/>
              </a:rPr>
              <a:t>Rely on robust study methodology and end points</a:t>
            </a:r>
          </a:p>
          <a:p>
            <a:pPr lvl="0" eaLnBrk="1" hangingPunct="1">
              <a:lnSpc>
                <a:spcPct val="100000"/>
              </a:lnSpc>
              <a:spcAft>
                <a:spcPts val="1800"/>
              </a:spcAft>
            </a:pPr>
            <a:r>
              <a:rPr lang="en-GB" altLang="en-US" sz="2400" dirty="0" smtClean="0">
                <a:solidFill>
                  <a:srgbClr val="000000"/>
                </a:solidFill>
                <a:ea typeface="ＭＳ Ｐゴシック" pitchFamily="34" charset="-128"/>
                <a:sym typeface="Wingdings" pitchFamily="2" charset="2"/>
              </a:rPr>
              <a:t>Ensure sustainability of health care systems</a:t>
            </a:r>
            <a:endParaRPr lang="en-GB" altLang="en-US" sz="2400" dirty="0">
              <a:solidFill>
                <a:srgbClr val="000000"/>
              </a:solidFill>
              <a:ea typeface="ＭＳ Ｐゴシック" pitchFamily="34" charset="-128"/>
              <a:sym typeface="Wingdings" pitchFamily="2" charset="2"/>
            </a:endParaRPr>
          </a:p>
        </p:txBody>
      </p:sp>
      <p:sp>
        <p:nvSpPr>
          <p:cNvPr id="5" name="Slide Number Placeholder 4"/>
          <p:cNvSpPr>
            <a:spLocks noGrp="1"/>
          </p:cNvSpPr>
          <p:nvPr>
            <p:ph type="sldNum" sz="quarter" idx="11"/>
          </p:nvPr>
        </p:nvSpPr>
        <p:spPr/>
        <p:txBody>
          <a:bodyPr/>
          <a:lstStyle/>
          <a:p>
            <a:pPr>
              <a:defRPr/>
            </a:pPr>
            <a:fld id="{C9F94CA4-5923-44AF-B700-138920AFCE6F}" type="slidenum">
              <a:rPr lang="en-GB" altLang="en-US" smtClean="0">
                <a:solidFill>
                  <a:srgbClr val="000000"/>
                </a:solidFill>
              </a:rPr>
              <a:pPr>
                <a:defRPr/>
              </a:pPr>
              <a:t>5</a:t>
            </a:fld>
            <a:endParaRPr lang="en-GB" altLang="en-US">
              <a:solidFill>
                <a:srgbClr val="000000"/>
              </a:solidFill>
            </a:endParaRPr>
          </a:p>
        </p:txBody>
      </p:sp>
      <p:sp>
        <p:nvSpPr>
          <p:cNvPr id="6" name="TextBox 5"/>
          <p:cNvSpPr txBox="1"/>
          <p:nvPr/>
        </p:nvSpPr>
        <p:spPr>
          <a:xfrm>
            <a:off x="1714957" y="1628800"/>
            <a:ext cx="5717655" cy="535531"/>
          </a:xfrm>
          <a:prstGeom prst="rect">
            <a:avLst/>
          </a:prstGeom>
          <a:noFill/>
        </p:spPr>
        <p:txBody>
          <a:bodyPr wrap="none" rtlCol="0">
            <a:spAutoFit/>
          </a:bodyPr>
          <a:lstStyle/>
          <a:p>
            <a:pPr algn="ctr">
              <a:lnSpc>
                <a:spcPct val="120000"/>
              </a:lnSpc>
            </a:pPr>
            <a:r>
              <a:rPr lang="en-GB" sz="2400" dirty="0" smtClean="0">
                <a:solidFill>
                  <a:srgbClr val="000000"/>
                </a:solidFill>
                <a:latin typeface="Verdana" pitchFamily="34" charset="0"/>
                <a:ea typeface="+mn-ea"/>
              </a:rPr>
              <a:t>Realisation of competing objectives</a:t>
            </a:r>
            <a:endParaRPr lang="en-GB" sz="2400" dirty="0">
              <a:solidFill>
                <a:srgbClr val="000000"/>
              </a:solidFill>
              <a:latin typeface="Verdana" pitchFamily="34" charset="0"/>
              <a:ea typeface="+mn-ea"/>
            </a:endParaRPr>
          </a:p>
        </p:txBody>
      </p:sp>
      <p:cxnSp>
        <p:nvCxnSpPr>
          <p:cNvPr id="8" name="Straight Arrow Connector 7"/>
          <p:cNvCxnSpPr/>
          <p:nvPr/>
        </p:nvCxnSpPr>
        <p:spPr bwMode="auto">
          <a:xfrm>
            <a:off x="4245223" y="2932693"/>
            <a:ext cx="720000" cy="0"/>
          </a:xfrm>
          <a:prstGeom prst="straightConnector1">
            <a:avLst/>
          </a:prstGeom>
          <a:solidFill>
            <a:schemeClr val="accent1"/>
          </a:solidFill>
          <a:ln w="34925" cap="flat" cmpd="sng" algn="ctr">
            <a:solidFill>
              <a:schemeClr val="tx1"/>
            </a:solidFill>
            <a:prstDash val="solid"/>
            <a:round/>
            <a:headEnd type="arrow" w="lg" len="sm"/>
            <a:tailEnd type="arrow" w="lg"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4253052" y="4244335"/>
            <a:ext cx="720000" cy="0"/>
          </a:xfrm>
          <a:prstGeom prst="straightConnector1">
            <a:avLst/>
          </a:prstGeom>
          <a:solidFill>
            <a:schemeClr val="accent1"/>
          </a:solidFill>
          <a:ln w="34925" cap="flat" cmpd="sng" algn="ctr">
            <a:solidFill>
              <a:schemeClr val="tx1"/>
            </a:solidFill>
            <a:prstDash val="solid"/>
            <a:round/>
            <a:headEnd type="arrow" w="lg" len="sm"/>
            <a:tailEnd type="arrow" w="lg"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4260721" y="5555977"/>
            <a:ext cx="720000" cy="0"/>
          </a:xfrm>
          <a:prstGeom prst="straightConnector1">
            <a:avLst/>
          </a:prstGeom>
          <a:solidFill>
            <a:schemeClr val="accent1"/>
          </a:solidFill>
          <a:ln w="34925" cap="flat" cmpd="sng" algn="ctr">
            <a:solidFill>
              <a:schemeClr val="tx1"/>
            </a:solidFill>
            <a:prstDash val="solid"/>
            <a:round/>
            <a:headEnd type="arrow" w="lg" len="sm"/>
            <a:tailEnd type="arrow" w="lg"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27683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681413" y="2420888"/>
            <a:ext cx="4922837" cy="1152128"/>
          </a:xfrm>
        </p:spPr>
        <p:txBody>
          <a:bodyPr>
            <a:noAutofit/>
          </a:bodyPr>
          <a:lstStyle/>
          <a:p>
            <a:pPr eaLnBrk="1" hangingPunct="1">
              <a:lnSpc>
                <a:spcPct val="100000"/>
              </a:lnSpc>
              <a:spcBef>
                <a:spcPts val="600"/>
              </a:spcBef>
              <a:spcAft>
                <a:spcPts val="1200"/>
              </a:spcAft>
            </a:pPr>
            <a:r>
              <a:rPr lang="en-GB" sz="2800" dirty="0" smtClean="0"/>
              <a:t>MAPPs: Coordination and Support Action (CSA)</a:t>
            </a:r>
            <a:endParaRPr lang="fr-BE" sz="2800" b="0" dirty="0" smtClean="0">
              <a:latin typeface="Arial" charset="0"/>
              <a:cs typeface="Arial" charset="0"/>
            </a:endParaRPr>
          </a:p>
        </p:txBody>
      </p:sp>
      <p:sp>
        <p:nvSpPr>
          <p:cNvPr id="18435" name="Subtitle 2"/>
          <p:cNvSpPr>
            <a:spLocks noGrp="1"/>
          </p:cNvSpPr>
          <p:nvPr>
            <p:ph type="subTitle" idx="1"/>
          </p:nvPr>
        </p:nvSpPr>
        <p:spPr>
          <a:xfrm>
            <a:off x="3714750" y="3948459"/>
            <a:ext cx="4929188" cy="1928813"/>
          </a:xfrm>
        </p:spPr>
        <p:txBody>
          <a:bodyPr/>
          <a:lstStyle/>
          <a:p>
            <a:pPr lvl="0"/>
            <a:r>
              <a:rPr lang="en-GB" dirty="0" smtClean="0"/>
              <a:t>Luk Maes, Executive Director Regulatory Europe, BMS </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18436" name="Slide Number Placeholder 5"/>
          <p:cNvSpPr>
            <a:spLocks noGrp="1"/>
          </p:cNvSpPr>
          <p:nvPr>
            <p:ph type="sldNum" sz="quarter" idx="10"/>
          </p:nvPr>
        </p:nvSpPr>
        <p:spPr bwMode="auto">
          <a:noFill/>
          <a:ln>
            <a:miter lim="800000"/>
            <a:headEnd/>
            <a:tailEnd/>
          </a:ln>
        </p:spPr>
        <p:txBody>
          <a:bodyPr/>
          <a:lstStyle/>
          <a:p>
            <a:fld id="{BFF52143-B934-470A-B7FE-7FECE4A5ABF2}" type="slidenum">
              <a:rPr lang="fr-BE">
                <a:latin typeface="Arial" charset="0"/>
                <a:cs typeface="Arial" charset="0"/>
              </a:rPr>
              <a:pPr/>
              <a:t>50</a:t>
            </a:fld>
            <a:endParaRPr lang="fr-BE">
              <a:latin typeface="Arial" charset="0"/>
              <a:cs typeface="Arial" charset="0"/>
            </a:endParaRPr>
          </a:p>
        </p:txBody>
      </p:sp>
      <p:sp>
        <p:nvSpPr>
          <p:cNvPr id="5" name="Rectangle 4"/>
          <p:cNvSpPr/>
          <p:nvPr/>
        </p:nvSpPr>
        <p:spPr>
          <a:xfrm>
            <a:off x="3635896" y="3356992"/>
            <a:ext cx="2183611" cy="461665"/>
          </a:xfrm>
          <a:prstGeom prst="rect">
            <a:avLst/>
          </a:prstGeom>
        </p:spPr>
        <p:txBody>
          <a:bodyPr wrap="none">
            <a:spAutoFit/>
          </a:bodyPr>
          <a:lstStyle/>
          <a:p>
            <a:r>
              <a:rPr lang="en-GB" sz="2400" b="1" dirty="0" smtClean="0">
                <a:solidFill>
                  <a:schemeClr val="tx2"/>
                </a:solidFill>
              </a:rPr>
              <a:t>QUESTIONS?</a:t>
            </a:r>
            <a:endParaRPr lang="en-US" sz="24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Discussion</a:t>
            </a:r>
            <a:endParaRPr lang="en-US" dirty="0"/>
          </a:p>
        </p:txBody>
      </p:sp>
      <p:sp>
        <p:nvSpPr>
          <p:cNvPr id="4" name="Slide Number Placeholder 3"/>
          <p:cNvSpPr>
            <a:spLocks noGrp="1"/>
          </p:cNvSpPr>
          <p:nvPr>
            <p:ph type="sldNum" sz="quarter" idx="11"/>
          </p:nvPr>
        </p:nvSpPr>
        <p:spPr/>
        <p:txBody>
          <a:bodyPr/>
          <a:lstStyle/>
          <a:p>
            <a:pPr>
              <a:defRPr/>
            </a:pPr>
            <a:fld id="{250659C3-8D91-4D8E-848C-8554A44DB493}" type="slidenum">
              <a:rPr lang="fr-BE" smtClean="0"/>
              <a:pPr>
                <a:defRPr/>
              </a:pPr>
              <a:t>51</a:t>
            </a:fld>
            <a:endParaRPr lang="fr-BE"/>
          </a:p>
        </p:txBody>
      </p:sp>
      <p:sp>
        <p:nvSpPr>
          <p:cNvPr id="6" name="Content Placeholder 2"/>
          <p:cNvSpPr txBox="1">
            <a:spLocks/>
          </p:cNvSpPr>
          <p:nvPr/>
        </p:nvSpPr>
        <p:spPr bwMode="auto">
          <a:xfrm>
            <a:off x="539552" y="1196752"/>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5613" indent="-455613" eaLnBrk="0" hangingPunct="0">
              <a:spcBef>
                <a:spcPts val="0"/>
              </a:spcBef>
              <a:spcAft>
                <a:spcPts val="600"/>
              </a:spcAft>
              <a:buClr>
                <a:schemeClr val="accent1"/>
              </a:buClr>
              <a:buFont typeface="Wingdings 2" pitchFamily="18" charset="2"/>
              <a:buChar char=""/>
            </a:pPr>
            <a:r>
              <a:rPr kumimoji="0" lang="en-GB" sz="2400" b="0" i="0" u="none" strike="noStrike" kern="1200" cap="none" spc="0" normalizeH="0" baseline="0" noProof="0" dirty="0" smtClean="0">
                <a:ln>
                  <a:noFill/>
                </a:ln>
                <a:solidFill>
                  <a:srgbClr val="77787B"/>
                </a:solidFill>
                <a:effectLst/>
                <a:uLnTx/>
                <a:uFillTx/>
                <a:latin typeface="Arial" pitchFamily="34" charset="0"/>
                <a:ea typeface="Arial" charset="0"/>
                <a:cs typeface="Arial" pitchFamily="34" charset="0"/>
              </a:rPr>
              <a:t>Hans-Georg </a:t>
            </a:r>
            <a:r>
              <a:rPr kumimoji="0" lang="en-GB" sz="2400" b="0" i="0" u="none" strike="noStrike" kern="1200" cap="none" spc="0" normalizeH="0" baseline="0" noProof="0" dirty="0" err="1" smtClean="0">
                <a:ln>
                  <a:noFill/>
                </a:ln>
                <a:solidFill>
                  <a:srgbClr val="77787B"/>
                </a:solidFill>
                <a:effectLst/>
                <a:uLnTx/>
                <a:uFillTx/>
                <a:latin typeface="Arial" pitchFamily="34" charset="0"/>
                <a:ea typeface="Arial" charset="0"/>
                <a:cs typeface="Arial" pitchFamily="34" charset="0"/>
              </a:rPr>
              <a:t>Eichler</a:t>
            </a:r>
            <a:r>
              <a:rPr kumimoji="0" lang="en-GB" sz="2400" b="0" i="0" u="none" strike="noStrike" kern="1200" cap="none" spc="0" normalizeH="0" baseline="0" noProof="0" dirty="0" smtClean="0">
                <a:ln>
                  <a:noFill/>
                </a:ln>
                <a:solidFill>
                  <a:srgbClr val="77787B"/>
                </a:solidFill>
                <a:effectLst/>
                <a:uLnTx/>
                <a:uFillTx/>
                <a:latin typeface="Arial" pitchFamily="34" charset="0"/>
                <a:ea typeface="Arial" charset="0"/>
                <a:cs typeface="Arial" pitchFamily="34" charset="0"/>
              </a:rPr>
              <a:t>, Senior Medical Officer, EMA </a:t>
            </a:r>
          </a:p>
          <a:p>
            <a:pPr marL="455613" indent="-455613" eaLnBrk="0" hangingPunct="0">
              <a:spcBef>
                <a:spcPts val="0"/>
              </a:spcBef>
              <a:spcAft>
                <a:spcPts val="600"/>
              </a:spcAft>
              <a:buClr>
                <a:schemeClr val="accent1"/>
              </a:buClr>
              <a:buFont typeface="Wingdings 2" pitchFamily="18" charset="2"/>
              <a:buChar char=""/>
            </a:pPr>
            <a:r>
              <a:rPr kumimoji="0" lang="en-GB" sz="2400" b="0" i="0" u="none" strike="noStrike" kern="1200" cap="none" spc="0" normalizeH="0" baseline="0" noProof="0" dirty="0" smtClean="0">
                <a:ln>
                  <a:noFill/>
                </a:ln>
                <a:solidFill>
                  <a:srgbClr val="77787B"/>
                </a:solidFill>
                <a:effectLst/>
                <a:uLnTx/>
                <a:uFillTx/>
                <a:latin typeface="Arial" pitchFamily="34" charset="0"/>
                <a:ea typeface="Arial" charset="0"/>
                <a:cs typeface="Arial" pitchFamily="34" charset="0"/>
              </a:rPr>
              <a:t>Sue Forda, VP-Global Regulatory Affairs-International</a:t>
            </a:r>
          </a:p>
          <a:p>
            <a:pPr marL="908051" lvl="1" indent="-455613" eaLnBrk="0" hangingPunct="0">
              <a:spcBef>
                <a:spcPts val="0"/>
              </a:spcBef>
              <a:spcAft>
                <a:spcPts val="600"/>
              </a:spcAft>
              <a:buClr>
                <a:schemeClr val="accent1"/>
              </a:buClr>
            </a:pPr>
            <a:r>
              <a:rPr kumimoji="0" lang="en-GB" sz="2400" b="0" i="0" u="none" strike="noStrike" kern="1200" cap="none" spc="0" normalizeH="0" baseline="0" noProof="0" dirty="0" smtClean="0">
                <a:ln>
                  <a:noFill/>
                </a:ln>
                <a:solidFill>
                  <a:srgbClr val="77787B"/>
                </a:solidFill>
                <a:effectLst/>
                <a:uLnTx/>
                <a:uFillTx/>
                <a:latin typeface="Arial" pitchFamily="34" charset="0"/>
                <a:ea typeface="Arial" charset="0"/>
                <a:cs typeface="Arial" pitchFamily="34" charset="0"/>
              </a:rPr>
              <a:t>Eli Lilly</a:t>
            </a:r>
          </a:p>
          <a:p>
            <a:pPr marL="455613" indent="-455613" eaLnBrk="0" hangingPunct="0">
              <a:spcBef>
                <a:spcPts val="0"/>
              </a:spcBef>
              <a:spcAft>
                <a:spcPts val="600"/>
              </a:spcAft>
              <a:buClr>
                <a:schemeClr val="accent1"/>
              </a:buClr>
              <a:buFont typeface="Wingdings 2" pitchFamily="18" charset="2"/>
              <a:buChar char=""/>
            </a:pPr>
            <a:r>
              <a:rPr kumimoji="0" lang="en-GB" sz="2400" b="0" i="0" u="none" strike="noStrike" kern="1200" cap="none" spc="0" normalizeH="0" baseline="0" noProof="0" dirty="0" smtClean="0">
                <a:ln>
                  <a:noFill/>
                </a:ln>
                <a:solidFill>
                  <a:srgbClr val="77787B"/>
                </a:solidFill>
                <a:effectLst/>
                <a:uLnTx/>
                <a:uFillTx/>
                <a:latin typeface="Arial" pitchFamily="34" charset="0"/>
                <a:ea typeface="Arial" charset="0"/>
                <a:cs typeface="Arial" pitchFamily="34" charset="0"/>
              </a:rPr>
              <a:t>Sarah Garner, Associate Director Science Policy and Research, NICE</a:t>
            </a:r>
          </a:p>
          <a:p>
            <a:pPr marL="455613" indent="-455613" eaLnBrk="0" hangingPunct="0">
              <a:spcBef>
                <a:spcPts val="0"/>
              </a:spcBef>
              <a:spcAft>
                <a:spcPts val="600"/>
              </a:spcAft>
              <a:buClr>
                <a:schemeClr val="accent1"/>
              </a:buClr>
              <a:buFont typeface="Wingdings 2" pitchFamily="18" charset="2"/>
              <a:buChar char=""/>
            </a:pPr>
            <a:r>
              <a:rPr kumimoji="0" lang="en-GB" sz="2400" b="0" i="0" u="none" strike="noStrike" kern="1200" cap="none" spc="0" normalizeH="0" baseline="0" noProof="0" dirty="0" smtClean="0">
                <a:ln>
                  <a:noFill/>
                </a:ln>
                <a:solidFill>
                  <a:srgbClr val="77787B"/>
                </a:solidFill>
                <a:effectLst/>
                <a:uLnTx/>
                <a:uFillTx/>
                <a:latin typeface="Arial" pitchFamily="34" charset="0"/>
                <a:ea typeface="Arial" charset="0"/>
                <a:cs typeface="Arial" pitchFamily="34" charset="0"/>
              </a:rPr>
              <a:t>Nathalie </a:t>
            </a:r>
            <a:r>
              <a:rPr kumimoji="0" lang="en-GB" sz="2400" b="0" i="0" u="none" strike="noStrike" kern="1200" cap="none" spc="0" normalizeH="0" baseline="0" noProof="0" dirty="0" err="1" smtClean="0">
                <a:ln>
                  <a:noFill/>
                </a:ln>
                <a:solidFill>
                  <a:srgbClr val="77787B"/>
                </a:solidFill>
                <a:effectLst/>
                <a:uLnTx/>
                <a:uFillTx/>
                <a:latin typeface="Arial" pitchFamily="34" charset="0"/>
                <a:ea typeface="Arial" charset="0"/>
                <a:cs typeface="Arial" pitchFamily="34" charset="0"/>
              </a:rPr>
              <a:t>Seigneuret</a:t>
            </a:r>
            <a:r>
              <a:rPr kumimoji="0" lang="en-GB" sz="2400" b="0" i="0" u="none" strike="noStrike" kern="1200" cap="none" spc="0" normalizeH="0" baseline="0" noProof="0" dirty="0" smtClean="0">
                <a:ln>
                  <a:noFill/>
                </a:ln>
                <a:solidFill>
                  <a:srgbClr val="77787B"/>
                </a:solidFill>
                <a:effectLst/>
                <a:uLnTx/>
                <a:uFillTx/>
                <a:latin typeface="Arial" pitchFamily="34" charset="0"/>
                <a:ea typeface="Arial" charset="0"/>
                <a:cs typeface="Arial" pitchFamily="34" charset="0"/>
              </a:rPr>
              <a:t>, Senior Scientific Project Manager, IMI </a:t>
            </a:r>
          </a:p>
          <a:p>
            <a:pPr marL="455613" indent="-455613" eaLnBrk="0" hangingPunct="0">
              <a:spcBef>
                <a:spcPts val="0"/>
              </a:spcBef>
              <a:spcAft>
                <a:spcPts val="600"/>
              </a:spcAft>
              <a:buClr>
                <a:schemeClr val="accent1"/>
              </a:buClr>
            </a:pPr>
            <a:endParaRPr kumimoji="0" lang="en-GB" sz="2400" b="1" i="0" u="none" strike="noStrike" kern="1200" cap="none" spc="0" normalizeH="0" baseline="0" noProof="0" dirty="0" smtClean="0">
              <a:ln>
                <a:noFill/>
              </a:ln>
              <a:solidFill>
                <a:srgbClr val="77787B"/>
              </a:solidFill>
              <a:effectLst/>
              <a:uLnTx/>
              <a:uFillTx/>
              <a:latin typeface="Arial" pitchFamily="34" charset="0"/>
              <a:ea typeface="Arial" charset="0"/>
              <a:cs typeface="Arial" pitchFamily="34" charset="0"/>
            </a:endParaRPr>
          </a:p>
          <a:p>
            <a:pPr marL="455613" indent="-455613" eaLnBrk="0" hangingPunct="0">
              <a:spcBef>
                <a:spcPts val="0"/>
              </a:spcBef>
              <a:spcAft>
                <a:spcPts val="600"/>
              </a:spcAft>
              <a:buClr>
                <a:schemeClr val="accent1"/>
              </a:buClr>
              <a:buFont typeface="Wingdings 2" pitchFamily="18" charset="2"/>
              <a:buChar char=""/>
            </a:pPr>
            <a:r>
              <a:rPr lang="en-GB" sz="2400" dirty="0" smtClean="0">
                <a:solidFill>
                  <a:schemeClr val="tx1">
                    <a:lumMod val="50000"/>
                    <a:lumOff val="50000"/>
                  </a:schemeClr>
                </a:solidFill>
              </a:rPr>
              <a:t>Jeremy Haigh, EFPIA, Moderator</a:t>
            </a:r>
            <a:endParaRPr kumimoji="0" lang="en-GB" sz="24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Arial" charset="0"/>
              <a:cs typeface="Arial" pitchFamily="34" charset="0"/>
            </a:endParaRPr>
          </a:p>
          <a:p>
            <a:pPr marL="338138" marR="0" lvl="0" indent="-338138" algn="l" defTabSz="914400" rtl="0" eaLnBrk="0" fontAlgn="base" latinLnBrk="0" hangingPunct="0">
              <a:lnSpc>
                <a:spcPct val="100000"/>
              </a:lnSpc>
              <a:spcBef>
                <a:spcPct val="20000"/>
              </a:spcBef>
              <a:spcAft>
                <a:spcPct val="0"/>
              </a:spcAft>
              <a:buClr>
                <a:srgbClr val="F5841F"/>
              </a:buClr>
              <a:buSzTx/>
              <a:buFont typeface="Wingdings 2" pitchFamily="18" charset="2"/>
              <a:buChar char=""/>
              <a:tabLst/>
              <a:defRPr/>
            </a:pPr>
            <a:endParaRPr kumimoji="0" lang="en-US" sz="2000" b="0" i="0" u="none" strike="noStrike" kern="1200" cap="none" spc="0" normalizeH="0" baseline="0" noProof="0" dirty="0">
              <a:ln>
                <a:noFill/>
              </a:ln>
              <a:solidFill>
                <a:srgbClr val="77787B"/>
              </a:solidFill>
              <a:effectLst/>
              <a:uLnTx/>
              <a:uFillTx/>
              <a:latin typeface="Arial" pitchFamily="34" charset="0"/>
              <a:ea typeface="MS PGothic" pitchFamily="34" charset="-128"/>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07704" y="3852835"/>
            <a:ext cx="6589232" cy="2384477"/>
            <a:chOff x="2375256" y="3952154"/>
            <a:chExt cx="6589232" cy="2384477"/>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256" y="4581128"/>
              <a:ext cx="6589232" cy="175550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256" y="3952154"/>
              <a:ext cx="6589232" cy="700982"/>
            </a:xfrm>
            <a:prstGeom prst="rect">
              <a:avLst/>
            </a:prstGeom>
          </p:spPr>
        </p:pic>
      </p:grpSp>
      <p:sp>
        <p:nvSpPr>
          <p:cNvPr id="7170" name="Title 1"/>
          <p:cNvSpPr>
            <a:spLocks noGrp="1"/>
          </p:cNvSpPr>
          <p:nvPr>
            <p:ph type="title"/>
          </p:nvPr>
        </p:nvSpPr>
        <p:spPr/>
        <p:txBody>
          <a:bodyPr/>
          <a:lstStyle/>
          <a:p>
            <a:pPr eaLnBrk="1" hangingPunct="1"/>
            <a:r>
              <a:rPr lang="en-GB" altLang="en-US" dirty="0" smtClean="0"/>
              <a:t>Evolution </a:t>
            </a:r>
            <a:r>
              <a:rPr lang="en-GB" altLang="en-US" dirty="0"/>
              <a:t>of </a:t>
            </a:r>
            <a:r>
              <a:rPr lang="en-GB" altLang="en-US" dirty="0" smtClean="0"/>
              <a:t>thinking and terminology</a:t>
            </a:r>
          </a:p>
        </p:txBody>
      </p:sp>
      <p:sp>
        <p:nvSpPr>
          <p:cNvPr id="7171" name="Content Placeholder 2"/>
          <p:cNvSpPr>
            <a:spLocks noGrp="1"/>
          </p:cNvSpPr>
          <p:nvPr>
            <p:ph idx="1"/>
          </p:nvPr>
        </p:nvSpPr>
        <p:spPr>
          <a:xfrm>
            <a:off x="358775" y="1916833"/>
            <a:ext cx="8456613" cy="1944216"/>
          </a:xfrm>
        </p:spPr>
        <p:txBody>
          <a:bodyPr/>
          <a:lstStyle/>
          <a:p>
            <a:pPr eaLnBrk="1" hangingPunct="1">
              <a:tabLst>
                <a:tab pos="2955925" algn="l"/>
                <a:tab pos="3589338" algn="l"/>
              </a:tabLst>
            </a:pPr>
            <a:r>
              <a:rPr lang="en-GB" sz="2400" dirty="0" smtClean="0">
                <a:solidFill>
                  <a:srgbClr val="FF0000"/>
                </a:solidFill>
              </a:rPr>
              <a:t>Adaptive licensing, progressive approval, staggered approval </a:t>
            </a:r>
            <a:r>
              <a:rPr lang="en-GB" sz="2400" dirty="0" smtClean="0">
                <a:sym typeface="Wingdings" panose="05000000000000000000" pitchFamily="2" charset="2"/>
              </a:rPr>
              <a:t> </a:t>
            </a:r>
          </a:p>
          <a:p>
            <a:pPr eaLnBrk="1" hangingPunct="1">
              <a:tabLst>
                <a:tab pos="2955925" algn="l"/>
                <a:tab pos="3589338" algn="l"/>
              </a:tabLst>
            </a:pPr>
            <a:r>
              <a:rPr lang="en-GB" sz="2400" dirty="0">
                <a:sym typeface="Wingdings" panose="05000000000000000000" pitchFamily="2" charset="2"/>
              </a:rPr>
              <a:t>L</a:t>
            </a:r>
            <a:r>
              <a:rPr lang="en-GB" sz="2400" dirty="0" smtClean="0">
                <a:sym typeface="Wingdings" panose="05000000000000000000" pitchFamily="2" charset="2"/>
              </a:rPr>
              <a:t>icensing is necessary but not sufficient </a:t>
            </a:r>
            <a:endParaRPr lang="en-GB" sz="2400" dirty="0" smtClean="0"/>
          </a:p>
          <a:p>
            <a:pPr eaLnBrk="1" hangingPunct="1">
              <a:tabLst>
                <a:tab pos="2955925" algn="l"/>
                <a:tab pos="3589338" algn="l"/>
              </a:tabLst>
            </a:pPr>
            <a:r>
              <a:rPr lang="en-GB" sz="2400" dirty="0" smtClean="0">
                <a:solidFill>
                  <a:srgbClr val="FF0000"/>
                </a:solidFill>
              </a:rPr>
              <a:t>Adaptive pathways, MAPPs</a:t>
            </a:r>
            <a:endParaRPr lang="en-GB" altLang="en-US" sz="2400" dirty="0" smtClean="0"/>
          </a:p>
        </p:txBody>
      </p:sp>
      <p:sp>
        <p:nvSpPr>
          <p:cNvPr id="7172" name="Slide Number Placeholder 3"/>
          <p:cNvSpPr>
            <a:spLocks noGrp="1"/>
          </p:cNvSpPr>
          <p:nvPr>
            <p:ph type="sldNum" sz="quarter" idx="11"/>
          </p:nvPr>
        </p:nvSpPr>
        <p:spPr>
          <a:noFill/>
        </p:spPr>
        <p:txBody>
          <a:bodyPr/>
          <a:lstStyle>
            <a:lvl1pPr algn="l" eaLnBrk="0" hangingPunct="0">
              <a:lnSpc>
                <a:spcPts val="2800"/>
              </a:lnSpc>
              <a:spcAft>
                <a:spcPts val="1200"/>
              </a:spcAft>
              <a:buClr>
                <a:srgbClr val="000000"/>
              </a:buClr>
              <a:defRPr sz="2000">
                <a:solidFill>
                  <a:schemeClr val="tx1"/>
                </a:solidFill>
                <a:latin typeface="Verdana" pitchFamily="34" charset="0"/>
                <a:cs typeface="Arial" charset="0"/>
              </a:defRPr>
            </a:lvl1pPr>
            <a:lvl2pPr marL="742950" indent="-285750" algn="l" eaLnBrk="0" hangingPunct="0">
              <a:lnSpc>
                <a:spcPts val="2400"/>
              </a:lnSpc>
              <a:spcAft>
                <a:spcPts val="800"/>
              </a:spcAft>
              <a:buClr>
                <a:schemeClr val="tx1"/>
              </a:buClr>
              <a:buChar char="•"/>
              <a:defRPr>
                <a:solidFill>
                  <a:schemeClr val="tx1"/>
                </a:solidFill>
                <a:latin typeface="Verdana" pitchFamily="34" charset="0"/>
                <a:cs typeface="Arial" charset="0"/>
              </a:defRPr>
            </a:lvl2pPr>
            <a:lvl3pPr marL="1143000" indent="-228600" algn="l" eaLnBrk="0" hangingPunct="0">
              <a:lnSpc>
                <a:spcPts val="2400"/>
              </a:lnSpc>
              <a:spcAft>
                <a:spcPts val="600"/>
              </a:spcAft>
              <a:buClr>
                <a:schemeClr val="tx1"/>
              </a:buClr>
              <a:buFont typeface="Verdana" pitchFamily="34" charset="0"/>
              <a:buChar char="–"/>
              <a:defRPr sz="1600">
                <a:solidFill>
                  <a:schemeClr val="tx1"/>
                </a:solidFill>
                <a:latin typeface="Verdana" pitchFamily="34" charset="0"/>
                <a:cs typeface="Arial" charset="0"/>
              </a:defRPr>
            </a:lvl3pPr>
            <a:lvl4pPr marL="16002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4pPr>
            <a:lvl5pPr marL="2057400" indent="-228600" algn="l" eaLnBrk="0" hangingPunct="0">
              <a:lnSpc>
                <a:spcPts val="2000"/>
              </a:lnSpc>
              <a:spcAft>
                <a:spcPts val="600"/>
              </a:spcAft>
              <a:buClr>
                <a:schemeClr val="tx1"/>
              </a:buClr>
              <a:buFont typeface="Verdana" pitchFamily="34" charset="0"/>
              <a:buChar char="–"/>
              <a:defRPr sz="1400">
                <a:solidFill>
                  <a:schemeClr val="tx1"/>
                </a:solidFill>
                <a:latin typeface="Verdana" pitchFamily="34" charset="0"/>
                <a:cs typeface="Arial" charset="0"/>
              </a:defRPr>
            </a:lvl5pPr>
            <a:lvl6pPr marL="25146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6pPr>
            <a:lvl7pPr marL="29718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7pPr>
            <a:lvl8pPr marL="34290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8pPr>
            <a:lvl9pPr marL="3886200" indent="-228600" eaLnBrk="0" fontAlgn="base" hangingPunct="0">
              <a:lnSpc>
                <a:spcPts val="2000"/>
              </a:lnSpc>
              <a:spcBef>
                <a:spcPct val="0"/>
              </a:spcBef>
              <a:spcAft>
                <a:spcPts val="600"/>
              </a:spcAft>
              <a:buClr>
                <a:schemeClr val="tx1"/>
              </a:buClr>
              <a:buFont typeface="Verdana" pitchFamily="34" charset="0"/>
              <a:buChar char="–"/>
              <a:defRPr sz="1400">
                <a:solidFill>
                  <a:schemeClr val="tx1"/>
                </a:solidFill>
                <a:latin typeface="Verdana" pitchFamily="34" charset="0"/>
                <a:cs typeface="Arial" charset="0"/>
              </a:defRPr>
            </a:lvl9pPr>
          </a:lstStyle>
          <a:p>
            <a:pPr eaLnBrk="1" hangingPunct="1">
              <a:lnSpc>
                <a:spcPts val="1200"/>
              </a:lnSpc>
              <a:spcAft>
                <a:spcPct val="0"/>
              </a:spcAft>
              <a:buClrTx/>
            </a:pPr>
            <a:fld id="{7241BAB3-A06A-47C7-94AE-5B3B7C923B7C}" type="slidenum">
              <a:rPr lang="en-GB" altLang="en-US" sz="1100" smtClean="0">
                <a:solidFill>
                  <a:srgbClr val="000000"/>
                </a:solidFill>
              </a:rPr>
              <a:pPr eaLnBrk="1" hangingPunct="1">
                <a:lnSpc>
                  <a:spcPts val="1200"/>
                </a:lnSpc>
                <a:spcAft>
                  <a:spcPct val="0"/>
                </a:spcAft>
                <a:buClrTx/>
              </a:pPr>
              <a:t>6</a:t>
            </a:fld>
            <a:endParaRPr lang="en-GB" altLang="en-US" sz="1100" smtClean="0">
              <a:solidFill>
                <a:srgbClr val="000000"/>
              </a:solidFill>
            </a:endParaRPr>
          </a:p>
        </p:txBody>
      </p:sp>
      <p:sp>
        <p:nvSpPr>
          <p:cNvPr id="2" name="Oval 1"/>
          <p:cNvSpPr/>
          <p:nvPr/>
        </p:nvSpPr>
        <p:spPr bwMode="auto">
          <a:xfrm>
            <a:off x="3492880" y="5561969"/>
            <a:ext cx="4500000" cy="360000"/>
          </a:xfrm>
          <a:prstGeom prst="ellipse">
            <a:avLst/>
          </a:prstGeom>
          <a:noFill/>
          <a:ln w="25400" cap="flat" cmpd="sng" algn="ctr">
            <a:solidFill>
              <a:srgbClr val="FF0000"/>
            </a:solidFill>
            <a:prstDash val="solid"/>
            <a:round/>
            <a:headEnd type="none" w="med" len="med"/>
            <a:tailEnd type="triangle" w="lg" len="med"/>
          </a:ln>
          <a:effectLst/>
          <a:extLst/>
        </p:spPr>
        <p:txBody>
          <a:bodyPr vert="horz" wrap="square" lIns="72000" tIns="72000" rIns="72000" bIns="72000" numCol="1" rtlCol="0" anchor="ctr" anchorCtr="0" compatLnSpc="1">
            <a:prstTxWarp prst="textNoShape">
              <a:avLst/>
            </a:prstTxWarp>
            <a:spAutoFit/>
          </a:bodyPr>
          <a:lstStyle/>
          <a:p>
            <a:pPr algn="ctr">
              <a:lnSpc>
                <a:spcPct val="120000"/>
              </a:lnSpc>
            </a:pPr>
            <a:endParaRPr lang="en-GB" sz="1600" smtClean="0">
              <a:solidFill>
                <a:srgbClr val="000000"/>
              </a:solidFill>
              <a:latin typeface="Verdana" pitchFamily="34" charset="0"/>
              <a:ea typeface="+mn-ea"/>
            </a:endParaRPr>
          </a:p>
        </p:txBody>
      </p:sp>
      <p:sp>
        <p:nvSpPr>
          <p:cNvPr id="6" name="TextBox 5"/>
          <p:cNvSpPr txBox="1"/>
          <p:nvPr/>
        </p:nvSpPr>
        <p:spPr>
          <a:xfrm>
            <a:off x="7892117" y="6525344"/>
            <a:ext cx="1250662" cy="224420"/>
          </a:xfrm>
          <a:prstGeom prst="rect">
            <a:avLst/>
          </a:prstGeom>
          <a:noFill/>
        </p:spPr>
        <p:txBody>
          <a:bodyPr wrap="none" rtlCol="0">
            <a:spAutoFit/>
          </a:bodyPr>
          <a:lstStyle/>
          <a:p>
            <a:pPr algn="ctr">
              <a:lnSpc>
                <a:spcPct val="120000"/>
              </a:lnSpc>
            </a:pPr>
            <a:r>
              <a:rPr lang="en-GB" sz="800" dirty="0" smtClean="0">
                <a:solidFill>
                  <a:srgbClr val="000000"/>
                </a:solidFill>
                <a:latin typeface="Verdana" pitchFamily="34" charset="0"/>
                <a:ea typeface="+mn-ea"/>
              </a:rPr>
              <a:t>www.ema.europa.eu</a:t>
            </a:r>
            <a:endParaRPr lang="en-GB" sz="800" dirty="0">
              <a:solidFill>
                <a:srgbClr val="000000"/>
              </a:solidFill>
              <a:latin typeface="Verdana" pitchFamily="34" charset="0"/>
              <a:ea typeface="+mn-ea"/>
            </a:endParaRPr>
          </a:p>
        </p:txBody>
      </p:sp>
    </p:spTree>
    <p:extLst>
      <p:ext uri="{BB962C8B-B14F-4D97-AF65-F5344CB8AC3E}">
        <p14:creationId xmlns:p14="http://schemas.microsoft.com/office/powerpoint/2010/main" val="20469861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do we hope to achieve</a:t>
            </a:r>
            <a:r>
              <a:rPr lang="en-US" altLang="en-US" dirty="0" smtClean="0"/>
              <a:t>?</a:t>
            </a:r>
            <a:endParaRPr lang="en-GB" dirty="0"/>
          </a:p>
        </p:txBody>
      </p:sp>
      <p:sp>
        <p:nvSpPr>
          <p:cNvPr id="3" name="Content Placeholder 2"/>
          <p:cNvSpPr>
            <a:spLocks noGrp="1"/>
          </p:cNvSpPr>
          <p:nvPr>
            <p:ph idx="1"/>
          </p:nvPr>
        </p:nvSpPr>
        <p:spPr>
          <a:xfrm>
            <a:off x="358775" y="2159000"/>
            <a:ext cx="7885633" cy="3959225"/>
          </a:xfrm>
        </p:spPr>
        <p:txBody>
          <a:bodyPr/>
          <a:lstStyle/>
          <a:p>
            <a:pPr>
              <a:lnSpc>
                <a:spcPct val="100000"/>
              </a:lnSpc>
              <a:spcAft>
                <a:spcPts val="1800"/>
              </a:spcAft>
            </a:pPr>
            <a:r>
              <a:rPr lang="en-GB" sz="2400" dirty="0"/>
              <a:t>MAPPs seeks to </a:t>
            </a:r>
            <a:r>
              <a:rPr lang="en-GB" sz="2400" b="1" dirty="0"/>
              <a:t>foster</a:t>
            </a:r>
            <a:r>
              <a:rPr lang="en-GB" sz="2400" dirty="0"/>
              <a:t> access to </a:t>
            </a:r>
            <a:r>
              <a:rPr lang="en-GB" sz="2400" b="1" dirty="0"/>
              <a:t>beneficial</a:t>
            </a:r>
            <a:r>
              <a:rPr lang="en-GB" sz="2400" dirty="0"/>
              <a:t> treatments for the </a:t>
            </a:r>
            <a:r>
              <a:rPr lang="en-GB" sz="2400" b="1" dirty="0"/>
              <a:t>right patient groups </a:t>
            </a:r>
            <a:r>
              <a:rPr lang="en-GB" sz="2400" dirty="0"/>
              <a:t>at the </a:t>
            </a:r>
            <a:r>
              <a:rPr lang="en-GB" sz="2400" b="1" dirty="0"/>
              <a:t>earliest appropriate time </a:t>
            </a:r>
            <a:r>
              <a:rPr lang="en-GB" sz="2400" dirty="0"/>
              <a:t>in the product life-span in a </a:t>
            </a:r>
            <a:r>
              <a:rPr lang="en-GB" sz="2400" b="1" dirty="0"/>
              <a:t>sustainable fashion</a:t>
            </a:r>
            <a:r>
              <a:rPr lang="en-GB" sz="2400" dirty="0"/>
              <a:t>. </a:t>
            </a:r>
          </a:p>
          <a:p>
            <a:pPr>
              <a:lnSpc>
                <a:spcPct val="100000"/>
              </a:lnSpc>
              <a:spcAft>
                <a:spcPts val="1800"/>
              </a:spcAft>
            </a:pPr>
            <a:r>
              <a:rPr lang="en-GB" sz="2400" dirty="0"/>
              <a:t>[from the mission statement for ADAPT SMART</a:t>
            </a:r>
            <a:r>
              <a:rPr lang="en-GB" sz="2400" dirty="0" smtClean="0"/>
              <a:t>]</a:t>
            </a:r>
            <a:endParaRPr lang="en-GB" sz="2400" dirty="0"/>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7</a:t>
            </a:fld>
            <a:endParaRPr lang="en-GB" altLang="en-US">
              <a:solidFill>
                <a:srgbClr val="000000"/>
              </a:solidFill>
            </a:endParaRPr>
          </a:p>
        </p:txBody>
      </p:sp>
    </p:spTree>
    <p:extLst>
      <p:ext uri="{BB962C8B-B14F-4D97-AF65-F5344CB8AC3E}">
        <p14:creationId xmlns:p14="http://schemas.microsoft.com/office/powerpoint/2010/main" val="18804933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stands to benefit</a:t>
            </a:r>
            <a:r>
              <a:rPr lang="en-GB" dirty="0" smtClean="0"/>
              <a:t>? 1/2</a:t>
            </a:r>
            <a:endParaRPr lang="en-GB" dirty="0"/>
          </a:p>
        </p:txBody>
      </p:sp>
      <p:sp>
        <p:nvSpPr>
          <p:cNvPr id="3" name="Content Placeholder 2"/>
          <p:cNvSpPr>
            <a:spLocks noGrp="1"/>
          </p:cNvSpPr>
          <p:nvPr>
            <p:ph idx="1"/>
          </p:nvPr>
        </p:nvSpPr>
        <p:spPr/>
        <p:txBody>
          <a:bodyPr/>
          <a:lstStyle/>
          <a:p>
            <a:pPr>
              <a:lnSpc>
                <a:spcPct val="100000"/>
              </a:lnSpc>
              <a:spcAft>
                <a:spcPts val="0"/>
              </a:spcAft>
            </a:pPr>
            <a:r>
              <a:rPr lang="en-US" sz="2400" b="1" dirty="0">
                <a:ea typeface="Geneva" charset="0"/>
                <a:cs typeface="Geneva" charset="0"/>
              </a:rPr>
              <a:t>Patients and Providers</a:t>
            </a:r>
          </a:p>
          <a:p>
            <a:pPr lvl="1">
              <a:lnSpc>
                <a:spcPct val="100000"/>
              </a:lnSpc>
              <a:spcAft>
                <a:spcPts val="600"/>
              </a:spcAft>
            </a:pPr>
            <a:r>
              <a:rPr lang="en-US" sz="2400" dirty="0">
                <a:ea typeface="Geneva" charset="0"/>
                <a:cs typeface="Geneva" charset="0"/>
              </a:rPr>
              <a:t>Earlier access to promising new medicinal products</a:t>
            </a:r>
          </a:p>
          <a:p>
            <a:pPr lvl="1">
              <a:lnSpc>
                <a:spcPct val="100000"/>
              </a:lnSpc>
              <a:spcAft>
                <a:spcPts val="600"/>
              </a:spcAft>
            </a:pPr>
            <a:r>
              <a:rPr lang="en-US" sz="2400" dirty="0">
                <a:ea typeface="Geneva" charset="0"/>
                <a:cs typeface="Geneva" charset="0"/>
              </a:rPr>
              <a:t>Lower </a:t>
            </a:r>
            <a:r>
              <a:rPr lang="en-US" sz="2400" i="1" dirty="0" err="1">
                <a:ea typeface="Geneva" charset="0"/>
                <a:cs typeface="Geneva" charset="0"/>
              </a:rPr>
              <a:t>realised</a:t>
            </a:r>
            <a:r>
              <a:rPr lang="en-US" sz="2400" dirty="0">
                <a:ea typeface="Geneva" charset="0"/>
                <a:cs typeface="Geneva" charset="0"/>
              </a:rPr>
              <a:t> </a:t>
            </a:r>
            <a:r>
              <a:rPr lang="en-US" sz="2400" dirty="0" smtClean="0">
                <a:ea typeface="Geneva" charset="0"/>
                <a:cs typeface="Geneva" charset="0"/>
              </a:rPr>
              <a:t>harm</a:t>
            </a:r>
          </a:p>
          <a:p>
            <a:pPr marL="1588" lvl="1" indent="0">
              <a:lnSpc>
                <a:spcPct val="100000"/>
              </a:lnSpc>
              <a:buNone/>
            </a:pPr>
            <a:endParaRPr lang="en-US" dirty="0">
              <a:ea typeface="Geneva" charset="0"/>
              <a:cs typeface="Geneva" charset="0"/>
            </a:endParaRPr>
          </a:p>
          <a:p>
            <a:pPr>
              <a:lnSpc>
                <a:spcPct val="100000"/>
              </a:lnSpc>
              <a:spcAft>
                <a:spcPts val="0"/>
              </a:spcAft>
            </a:pPr>
            <a:r>
              <a:rPr lang="en-US" sz="2400" b="1" dirty="0">
                <a:ea typeface="Geneva" charset="0"/>
                <a:cs typeface="Geneva" charset="0"/>
              </a:rPr>
              <a:t>Pharma</a:t>
            </a:r>
          </a:p>
          <a:p>
            <a:pPr lvl="1">
              <a:lnSpc>
                <a:spcPct val="100000"/>
              </a:lnSpc>
              <a:spcAft>
                <a:spcPts val="600"/>
              </a:spcAft>
            </a:pPr>
            <a:r>
              <a:rPr lang="en-US" sz="2400" dirty="0">
                <a:ea typeface="Geneva" charset="0"/>
                <a:cs typeface="Geneva" charset="0"/>
              </a:rPr>
              <a:t>Earlier revenue stream; staggered development costs</a:t>
            </a:r>
          </a:p>
          <a:p>
            <a:pPr lvl="1">
              <a:lnSpc>
                <a:spcPct val="100000"/>
              </a:lnSpc>
              <a:spcAft>
                <a:spcPts val="600"/>
              </a:spcAft>
            </a:pPr>
            <a:r>
              <a:rPr lang="en-US" sz="2400" dirty="0">
                <a:ea typeface="Geneva" charset="0"/>
                <a:cs typeface="Geneva" charset="0"/>
              </a:rPr>
              <a:t>Decrease risks of (costly) late stage failures and post-market withdrawals</a:t>
            </a:r>
          </a:p>
          <a:p>
            <a:endParaRPr lang="en-GB" sz="3600" dirty="0"/>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8</a:t>
            </a:fld>
            <a:endParaRPr lang="en-GB" altLang="en-US">
              <a:solidFill>
                <a:srgbClr val="000000"/>
              </a:solidFill>
            </a:endParaRPr>
          </a:p>
        </p:txBody>
      </p:sp>
    </p:spTree>
    <p:extLst>
      <p:ext uri="{BB962C8B-B14F-4D97-AF65-F5344CB8AC3E}">
        <p14:creationId xmlns:p14="http://schemas.microsoft.com/office/powerpoint/2010/main" val="39216985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stands to benefit</a:t>
            </a:r>
            <a:r>
              <a:rPr lang="en-GB" dirty="0" smtClean="0"/>
              <a:t>? 2/2</a:t>
            </a:r>
            <a:endParaRPr lang="en-GB" dirty="0"/>
          </a:p>
        </p:txBody>
      </p:sp>
      <p:sp>
        <p:nvSpPr>
          <p:cNvPr id="3" name="Content Placeholder 2"/>
          <p:cNvSpPr>
            <a:spLocks noGrp="1"/>
          </p:cNvSpPr>
          <p:nvPr>
            <p:ph idx="1"/>
          </p:nvPr>
        </p:nvSpPr>
        <p:spPr/>
        <p:txBody>
          <a:bodyPr/>
          <a:lstStyle/>
          <a:p>
            <a:pPr>
              <a:lnSpc>
                <a:spcPct val="100000"/>
              </a:lnSpc>
              <a:spcAft>
                <a:spcPts val="0"/>
              </a:spcAft>
            </a:pPr>
            <a:r>
              <a:rPr lang="en-US" sz="2400" b="1" dirty="0">
                <a:ea typeface="Geneva" charset="0"/>
                <a:cs typeface="Geneva" charset="0"/>
              </a:rPr>
              <a:t>Regulators</a:t>
            </a:r>
          </a:p>
          <a:p>
            <a:pPr lvl="1">
              <a:lnSpc>
                <a:spcPct val="100000"/>
              </a:lnSpc>
              <a:spcAft>
                <a:spcPts val="600"/>
              </a:spcAft>
            </a:pPr>
            <a:r>
              <a:rPr lang="en-US" sz="2400" dirty="0">
                <a:ea typeface="Geneva" charset="0"/>
                <a:cs typeface="Geneva" charset="0"/>
              </a:rPr>
              <a:t>Continuous reduction of uncertainty throughout the lifetime of the product</a:t>
            </a:r>
          </a:p>
          <a:p>
            <a:pPr lvl="1">
              <a:lnSpc>
                <a:spcPct val="100000"/>
              </a:lnSpc>
              <a:spcAft>
                <a:spcPts val="600"/>
              </a:spcAft>
            </a:pPr>
            <a:r>
              <a:rPr lang="en-US" sz="2400" dirty="0">
                <a:ea typeface="Geneva" charset="0"/>
                <a:cs typeface="Geneva" charset="0"/>
              </a:rPr>
              <a:t>New risk management paradigm that may restore public </a:t>
            </a:r>
            <a:r>
              <a:rPr lang="en-US" sz="2400" dirty="0" smtClean="0">
                <a:ea typeface="Geneva" charset="0"/>
                <a:cs typeface="Geneva" charset="0"/>
              </a:rPr>
              <a:t>confidence</a:t>
            </a:r>
          </a:p>
          <a:p>
            <a:pPr lvl="1">
              <a:lnSpc>
                <a:spcPct val="100000"/>
              </a:lnSpc>
            </a:pPr>
            <a:endParaRPr lang="en-US" dirty="0">
              <a:ea typeface="Geneva" charset="0"/>
              <a:cs typeface="Geneva" charset="0"/>
            </a:endParaRPr>
          </a:p>
          <a:p>
            <a:pPr>
              <a:lnSpc>
                <a:spcPct val="100000"/>
              </a:lnSpc>
              <a:spcAft>
                <a:spcPts val="0"/>
              </a:spcAft>
            </a:pPr>
            <a:r>
              <a:rPr lang="en-US" sz="2400" b="1" dirty="0">
                <a:ea typeface="Geneva" charset="0"/>
                <a:cs typeface="Geneva" charset="0"/>
              </a:rPr>
              <a:t>Payers</a:t>
            </a:r>
          </a:p>
          <a:p>
            <a:pPr lvl="1">
              <a:lnSpc>
                <a:spcPct val="100000"/>
              </a:lnSpc>
              <a:spcAft>
                <a:spcPts val="600"/>
              </a:spcAft>
            </a:pPr>
            <a:r>
              <a:rPr lang="en-US" sz="2400" dirty="0">
                <a:ea typeface="Geneva" charset="0"/>
                <a:cs typeface="Geneva" charset="0"/>
              </a:rPr>
              <a:t>Adaptive reimbursement plan to align value with price and </a:t>
            </a:r>
            <a:r>
              <a:rPr lang="en-US" sz="2400" dirty="0" err="1">
                <a:ea typeface="Geneva" charset="0"/>
                <a:cs typeface="Geneva" charset="0"/>
              </a:rPr>
              <a:t>utilisation</a:t>
            </a:r>
            <a:endParaRPr lang="en-US" sz="2400" dirty="0">
              <a:ea typeface="Geneva" charset="0"/>
              <a:cs typeface="Geneva" charset="0"/>
            </a:endParaRPr>
          </a:p>
          <a:p>
            <a:pPr lvl="1">
              <a:lnSpc>
                <a:spcPct val="100000"/>
              </a:lnSpc>
              <a:spcAft>
                <a:spcPts val="600"/>
              </a:spcAft>
            </a:pPr>
            <a:r>
              <a:rPr lang="en-US" sz="2400" dirty="0">
                <a:ea typeface="Geneva" charset="0"/>
                <a:cs typeface="Geneva" charset="0"/>
              </a:rPr>
              <a:t>Continuous risk/benefit information flow to better support (follow-on) coverage </a:t>
            </a:r>
            <a:r>
              <a:rPr lang="en-US" sz="2400" dirty="0" smtClean="0">
                <a:ea typeface="Geneva" charset="0"/>
                <a:cs typeface="Geneva" charset="0"/>
              </a:rPr>
              <a:t>decisions</a:t>
            </a:r>
            <a:endParaRPr lang="en-US" sz="2400" dirty="0">
              <a:ea typeface="Geneva" charset="0"/>
              <a:cs typeface="Geneva" charset="0"/>
            </a:endParaRPr>
          </a:p>
        </p:txBody>
      </p:sp>
      <p:sp>
        <p:nvSpPr>
          <p:cNvPr id="4" name="Slide Number Placeholder 3"/>
          <p:cNvSpPr>
            <a:spLocks noGrp="1"/>
          </p:cNvSpPr>
          <p:nvPr>
            <p:ph type="sldNum" sz="quarter" idx="11"/>
          </p:nvPr>
        </p:nvSpPr>
        <p:spPr/>
        <p:txBody>
          <a:bodyPr/>
          <a:lstStyle/>
          <a:p>
            <a:pPr>
              <a:defRPr/>
            </a:pPr>
            <a:fld id="{4396B530-2597-4E3C-92DA-C463B81A8B0C}" type="slidenum">
              <a:rPr lang="en-GB" altLang="en-US" smtClean="0">
                <a:solidFill>
                  <a:srgbClr val="000000"/>
                </a:solidFill>
              </a:rPr>
              <a:pPr>
                <a:defRPr/>
              </a:pPr>
              <a:t>9</a:t>
            </a:fld>
            <a:endParaRPr lang="en-GB" altLang="en-US">
              <a:solidFill>
                <a:srgbClr val="000000"/>
              </a:solidFill>
            </a:endParaRPr>
          </a:p>
        </p:txBody>
      </p:sp>
    </p:spTree>
    <p:extLst>
      <p:ext uri="{BB962C8B-B14F-4D97-AF65-F5344CB8AC3E}">
        <p14:creationId xmlns:p14="http://schemas.microsoft.com/office/powerpoint/2010/main" val="307897743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2.2012 New_Efpia-PPT template-white background_0">
  <a:themeElements>
    <a:clrScheme name="Epfia">
      <a:dk1>
        <a:srgbClr val="000000"/>
      </a:dk1>
      <a:lt1>
        <a:srgbClr val="FFFFFF"/>
      </a:lt1>
      <a:dk2>
        <a:srgbClr val="008898"/>
      </a:dk2>
      <a:lt2>
        <a:srgbClr val="DDB10A"/>
      </a:lt2>
      <a:accent1>
        <a:srgbClr val="F5841F"/>
      </a:accent1>
      <a:accent2>
        <a:srgbClr val="9ACA3C"/>
      </a:accent2>
      <a:accent3>
        <a:srgbClr val="9AD6CC"/>
      </a:accent3>
      <a:accent4>
        <a:srgbClr val="5D4187"/>
      </a:accent4>
      <a:accent5>
        <a:srgbClr val="F05170"/>
      </a:accent5>
      <a:accent6>
        <a:srgbClr val="E79A00"/>
      </a:accent6>
      <a:hlink>
        <a:srgbClr val="A80E67"/>
      </a:hlink>
      <a:folHlink>
        <a:srgbClr val="577BBD"/>
      </a:folHlink>
    </a:clrScheme>
    <a:fontScheme name="epf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utral (Agency)">
  <a:themeElements>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fontScheme name="Neutral (Agency) (26 April 2011)">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spAutoFit/>
      </a:bodyPr>
      <a:lstStyle>
        <a:defPPr marL="0" marR="0" indent="0" algn="ctr" defTabSz="914400" rtl="0" eaLnBrk="1" fontAlgn="base" latinLnBrk="0" hangingPunct="1">
          <a:lnSpc>
            <a:spcPct val="120000"/>
          </a:lnSpc>
          <a:spcBef>
            <a:spcPct val="0"/>
          </a:spcBef>
          <a:spcAft>
            <a:spcPct val="0"/>
          </a:spcAft>
          <a:buClrTx/>
          <a:buSzTx/>
          <a:buFontTx/>
          <a:buNone/>
          <a:tabLst/>
          <a:defRPr kumimoji="0" lang="en-GB" altLang="en-US" sz="1600" b="0" i="0" u="none" strike="noStrike" cap="none" normalizeH="0" baseline="0" smtClean="0">
            <a:ln>
              <a:noFill/>
            </a:ln>
            <a:solidFill>
              <a:srgbClr val="000000"/>
            </a:solidFill>
            <a:effectLst/>
            <a:latin typeface="Verdana" pitchFamily="34" charset="0"/>
            <a:cs typeface="Arial" charset="0"/>
          </a:defRPr>
        </a:defPPr>
      </a:lstStyle>
    </a:lnDef>
  </a:objectDefaults>
  <a:extraClrSchemeLst>
    <a:extraClrScheme>
      <a:clrScheme name="Neutral (Agency) (26 April 2011) 1">
        <a:dk1>
          <a:srgbClr val="404040"/>
        </a:dk1>
        <a:lt1>
          <a:srgbClr val="FFFFFF"/>
        </a:lt1>
        <a:dk2>
          <a:srgbClr val="003399"/>
        </a:dk2>
        <a:lt2>
          <a:srgbClr val="FFFFFF"/>
        </a:lt2>
        <a:accent1>
          <a:srgbClr val="E1E4F3"/>
        </a:accent1>
        <a:accent2>
          <a:srgbClr val="E98300"/>
        </a:accent2>
        <a:accent3>
          <a:srgbClr val="AAADCA"/>
        </a:accent3>
        <a:accent4>
          <a:srgbClr val="DADADA"/>
        </a:accent4>
        <a:accent5>
          <a:srgbClr val="EEEFF8"/>
        </a:accent5>
        <a:accent6>
          <a:srgbClr val="D37600"/>
        </a:accent6>
        <a:hlink>
          <a:srgbClr val="0098DB"/>
        </a:hlink>
        <a:folHlink>
          <a:srgbClr val="983222"/>
        </a:folHlink>
      </a:clrScheme>
      <a:clrMap bg1="dk2" tx1="lt1" bg2="dk1" tx2="lt2" accent1="accent1" accent2="accent2" accent3="accent3" accent4="accent4" accent5="accent5" accent6="accent6" hlink="hlink" folHlink="folHlink"/>
    </a:extraClrScheme>
    <a:extraClrScheme>
      <a:clrScheme name="Neutral (Agency) (26 April 2011) 2">
        <a:dk1>
          <a:srgbClr val="000000"/>
        </a:dk1>
        <a:lt1>
          <a:srgbClr val="FFFFFF"/>
        </a:lt1>
        <a:dk2>
          <a:srgbClr val="003399"/>
        </a:dk2>
        <a:lt2>
          <a:srgbClr val="6D6F71"/>
        </a:lt2>
        <a:accent1>
          <a:srgbClr val="E1E3F2"/>
        </a:accent1>
        <a:accent2>
          <a:srgbClr val="E98300"/>
        </a:accent2>
        <a:accent3>
          <a:srgbClr val="FFFFFF"/>
        </a:accent3>
        <a:accent4>
          <a:srgbClr val="000000"/>
        </a:accent4>
        <a:accent5>
          <a:srgbClr val="EEEFF7"/>
        </a:accent5>
        <a:accent6>
          <a:srgbClr val="D37600"/>
        </a:accent6>
        <a:hlink>
          <a:srgbClr val="0098DB"/>
        </a:hlink>
        <a:folHlink>
          <a:srgbClr val="9832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12.2012 New_Efpia-PPT template-white background_0</Template>
  <TotalTime>10238</TotalTime>
  <Words>2923</Words>
  <Application>Microsoft Macintosh PowerPoint</Application>
  <PresentationFormat>On-screen Show (4:3)</PresentationFormat>
  <Paragraphs>488</Paragraphs>
  <Slides>51</Slides>
  <Notes>15</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4" baseType="lpstr">
      <vt:lpstr>12.2012 New_Efpia-PPT template-white background_0</vt:lpstr>
      <vt:lpstr>Neutral (Agency)</vt:lpstr>
      <vt:lpstr>think-cell Slide</vt:lpstr>
      <vt:lpstr>Medicines Adaptive Pathways to Patients (MAPPs):  Saving Time, Saving Lives </vt:lpstr>
      <vt:lpstr>Jeremy Haigh, EFPIA Moderator</vt:lpstr>
      <vt:lpstr>Meeting Agenda</vt:lpstr>
      <vt:lpstr>Medicines Adaptive Pathways to Patients (MAPPs)</vt:lpstr>
      <vt:lpstr>How it all started</vt:lpstr>
      <vt:lpstr>Evolution of thinking and terminology</vt:lpstr>
      <vt:lpstr>What do we hope to achieve?</vt:lpstr>
      <vt:lpstr>Who stands to benefit? 1/2</vt:lpstr>
      <vt:lpstr>Who stands to benefit? 2/2</vt:lpstr>
      <vt:lpstr>A systems approach – to realise the benefits</vt:lpstr>
      <vt:lpstr>What will change with adaptive pathways?</vt:lpstr>
      <vt:lpstr>EMA’s initiatives to enable timely access for patients</vt:lpstr>
      <vt:lpstr>PowerPoint Presentation</vt:lpstr>
      <vt:lpstr>Rules of the game</vt:lpstr>
      <vt:lpstr>Initial experience</vt:lpstr>
      <vt:lpstr>Levels of adaptive creativity? 1/2</vt:lpstr>
      <vt:lpstr>Levels of adaptive creativity? 2/2</vt:lpstr>
      <vt:lpstr>The IMI MAPPs project</vt:lpstr>
      <vt:lpstr>The ADAPT-SMART consortium</vt:lpstr>
      <vt:lpstr>Conclusions</vt:lpstr>
      <vt:lpstr>PowerPoint Presentation</vt:lpstr>
      <vt:lpstr>MAPPs 2014-2015 Deliverables Creating Awareness and Building Consensus</vt:lpstr>
      <vt:lpstr>MAPPs: What does it mean?</vt:lpstr>
      <vt:lpstr>PowerPoint Presentation</vt:lpstr>
      <vt:lpstr>PowerPoint Presentation</vt:lpstr>
      <vt:lpstr>PowerPoint Presentation</vt:lpstr>
      <vt:lpstr>PowerPoint Presentation</vt:lpstr>
      <vt:lpstr>EMA MAPPs Pilot</vt:lpstr>
      <vt:lpstr>Commission Expert Group on Safe and Timely Access to Medicines for Patients (STAMP) </vt:lpstr>
      <vt:lpstr>PowerPoint Presentation</vt:lpstr>
      <vt:lpstr>Developed guiding principles, identified new IMI topics and established CSA</vt:lpstr>
      <vt:lpstr>IMiPACT – IMI Platform for exploitation of results </vt:lpstr>
      <vt:lpstr>PowerPoint Presentation</vt:lpstr>
      <vt:lpstr>MAPPs Flagship Outreach Projects</vt:lpstr>
      <vt:lpstr>Dedicated MAPPs microsite http://efpiamapps.eu  </vt:lpstr>
      <vt:lpstr>MAPPs 2014-2015 Deliverables QUESTIONS? </vt:lpstr>
      <vt:lpstr>Lessons Learned Development, Regulatory, and Access Policy</vt:lpstr>
      <vt:lpstr>Why MAPPs is Important – “Treatment Window of Opportunity”</vt:lpstr>
      <vt:lpstr>How Much Evidence is Enough? And Who Needs to Agree?</vt:lpstr>
      <vt:lpstr>We Need to Square the Value Circle</vt:lpstr>
      <vt:lpstr>4 Emerging Myths we Need to Address</vt:lpstr>
      <vt:lpstr>Lessons Learned QUESTIONS?</vt:lpstr>
      <vt:lpstr>MAPPs: Coordination and Support Action (CSA)</vt:lpstr>
      <vt:lpstr>Medicines Adaptive Pathways to Patients (MAPPs) CSA</vt:lpstr>
      <vt:lpstr>MAPPs CSA </vt:lpstr>
      <vt:lpstr>Consortium Participants</vt:lpstr>
      <vt:lpstr>Enable “creative intelligence” - CSA Work Packages</vt:lpstr>
      <vt:lpstr>ADAPT SMART - Structure</vt:lpstr>
      <vt:lpstr>Stakeholders Network</vt:lpstr>
      <vt:lpstr>MAPPs: Coordination and Support Action (CSA)</vt:lpstr>
      <vt:lpstr>Panel Discussion</vt:lpstr>
    </vt:vector>
  </TitlesOfParts>
  <Company>Efpia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RDG meeting [1/2013]</dc:title>
  <dc:creator>Tatiana Kirpitchenok</dc:creator>
  <cp:lastModifiedBy>Alison Kilian</cp:lastModifiedBy>
  <cp:revision>463</cp:revision>
  <cp:lastPrinted>2014-11-19T13:52:12Z</cp:lastPrinted>
  <dcterms:created xsi:type="dcterms:W3CDTF">2013-01-25T13:49:17Z</dcterms:created>
  <dcterms:modified xsi:type="dcterms:W3CDTF">2015-06-08T09:01:44Z</dcterms:modified>
</cp:coreProperties>
</file>