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4" r:id="rId2"/>
    <p:sldId id="365" r:id="rId3"/>
    <p:sldId id="376" r:id="rId4"/>
    <p:sldId id="374" r:id="rId5"/>
    <p:sldId id="366" r:id="rId6"/>
    <p:sldId id="360" r:id="rId7"/>
    <p:sldId id="369" r:id="rId8"/>
    <p:sldId id="367" r:id="rId9"/>
    <p:sldId id="384" r:id="rId10"/>
    <p:sldId id="368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IOW" initials="E" lastIdx="4" clrIdx="0"/>
  <p:cmAuthor id="1" name="WHITEE11" initials="W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D3E"/>
    <a:srgbClr val="17A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9" autoAdjust="0"/>
    <p:restoredTop sz="98718" autoAdjust="0"/>
  </p:normalViewPr>
  <p:slideViewPr>
    <p:cSldViewPr snapToGrid="0">
      <p:cViewPr>
        <p:scale>
          <a:sx n="100" d="100"/>
          <a:sy n="100" d="100"/>
        </p:scale>
        <p:origin x="-444" y="-264"/>
      </p:cViewPr>
      <p:guideLst>
        <p:guide orient="horz" pos="1251"/>
        <p:guide orient="horz" pos="4216"/>
        <p:guide orient="horz" pos="524"/>
        <p:guide pos="281"/>
        <p:guide pos="55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8F80C-7684-4FF1-A30B-E5454DC655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AFE48FD-395E-447E-8AC3-6B58454240E2}">
      <dgm:prSet/>
      <dgm:spPr/>
      <dgm:t>
        <a:bodyPr/>
        <a:lstStyle/>
        <a:p>
          <a:pPr rtl="0"/>
          <a:r>
            <a:rPr lang="en-US" b="1" dirty="0" smtClean="0"/>
            <a:t>ANIMAL HEALTH PROJECT </a:t>
          </a:r>
          <a:r>
            <a:rPr lang="en-US" b="1" smtClean="0"/>
            <a:t>LIFECYCLE : </a:t>
          </a:r>
          <a:endParaRPr lang="en-US" b="1" dirty="0" smtClean="0"/>
        </a:p>
        <a:p>
          <a:pPr rtl="0"/>
          <a:r>
            <a:rPr lang="en-US" b="1" dirty="0" smtClean="0"/>
            <a:t>KEY DIFFERENTIATORS</a:t>
          </a:r>
          <a:endParaRPr lang="fr-FR" dirty="0"/>
        </a:p>
      </dgm:t>
    </dgm:pt>
    <dgm:pt modelId="{132A48EB-F410-455B-AF8B-4F762DEB58AE}" type="parTrans" cxnId="{785B0EDA-6267-4175-BA6E-F92841EFBBA7}">
      <dgm:prSet/>
      <dgm:spPr/>
      <dgm:t>
        <a:bodyPr/>
        <a:lstStyle/>
        <a:p>
          <a:endParaRPr lang="fr-FR"/>
        </a:p>
      </dgm:t>
    </dgm:pt>
    <dgm:pt modelId="{21A3ABAC-D956-4428-A9D9-6D7D26D917FE}" type="sibTrans" cxnId="{785B0EDA-6267-4175-BA6E-F92841EFBBA7}">
      <dgm:prSet/>
      <dgm:spPr/>
      <dgm:t>
        <a:bodyPr/>
        <a:lstStyle/>
        <a:p>
          <a:endParaRPr lang="fr-FR"/>
        </a:p>
      </dgm:t>
    </dgm:pt>
    <dgm:pt modelId="{8B629B1E-4449-4A1C-BBD6-E8B850BE3025}">
      <dgm:prSet/>
      <dgm:spPr/>
      <dgm:t>
        <a:bodyPr/>
        <a:lstStyle/>
        <a:p>
          <a:pPr rtl="0"/>
          <a:r>
            <a:rPr lang="en-US" smtClean="0"/>
            <a:t>Feasibility in target species understood early in project lifecycle</a:t>
          </a:r>
          <a:endParaRPr lang="fr-FR"/>
        </a:p>
      </dgm:t>
    </dgm:pt>
    <dgm:pt modelId="{6C7400A6-3235-437C-BFB9-9488408C3BBA}" type="parTrans" cxnId="{76CFE595-D32D-441A-850A-82594BF56765}">
      <dgm:prSet/>
      <dgm:spPr/>
      <dgm:t>
        <a:bodyPr/>
        <a:lstStyle/>
        <a:p>
          <a:endParaRPr lang="fr-FR"/>
        </a:p>
      </dgm:t>
    </dgm:pt>
    <dgm:pt modelId="{E7D847BA-9304-4353-8089-2D87A18791EE}" type="sibTrans" cxnId="{76CFE595-D32D-441A-850A-82594BF56765}">
      <dgm:prSet/>
      <dgm:spPr/>
      <dgm:t>
        <a:bodyPr/>
        <a:lstStyle/>
        <a:p>
          <a:endParaRPr lang="fr-FR"/>
        </a:p>
      </dgm:t>
    </dgm:pt>
    <dgm:pt modelId="{A718DB91-8C43-4628-9969-90FEC15EDF0A}">
      <dgm:prSet/>
      <dgm:spPr/>
      <dgm:t>
        <a:bodyPr/>
        <a:lstStyle/>
        <a:p>
          <a:pPr rtl="0"/>
          <a:r>
            <a:rPr lang="en-US" smtClean="0"/>
            <a:t>Shorter duration for field trials</a:t>
          </a:r>
          <a:endParaRPr lang="fr-FR"/>
        </a:p>
      </dgm:t>
    </dgm:pt>
    <dgm:pt modelId="{BC5FEEDD-39FA-4F3C-AA5A-4B640D4DD1EE}" type="parTrans" cxnId="{B96798D7-302A-456E-ADD2-AEDC66998378}">
      <dgm:prSet/>
      <dgm:spPr/>
      <dgm:t>
        <a:bodyPr/>
        <a:lstStyle/>
        <a:p>
          <a:endParaRPr lang="fr-FR"/>
        </a:p>
      </dgm:t>
    </dgm:pt>
    <dgm:pt modelId="{58531ED8-436C-459F-9F74-1151B0892A9B}" type="sibTrans" cxnId="{B96798D7-302A-456E-ADD2-AEDC66998378}">
      <dgm:prSet/>
      <dgm:spPr/>
      <dgm:t>
        <a:bodyPr/>
        <a:lstStyle/>
        <a:p>
          <a:endParaRPr lang="fr-FR"/>
        </a:p>
      </dgm:t>
    </dgm:pt>
    <dgm:pt modelId="{AEB52682-E1CD-4417-87D6-D3785A5F3DD5}">
      <dgm:prSet/>
      <dgm:spPr/>
      <dgm:t>
        <a:bodyPr/>
        <a:lstStyle/>
        <a:p>
          <a:pPr rtl="0"/>
          <a:r>
            <a:rPr lang="en-US" smtClean="0"/>
            <a:t>Process scale-up and transfer to manufacturing generally drives development timeline</a:t>
          </a:r>
          <a:endParaRPr lang="fr-FR"/>
        </a:p>
      </dgm:t>
    </dgm:pt>
    <dgm:pt modelId="{8F61E102-B86E-42DE-938A-7D072B0ABD87}" type="parTrans" cxnId="{9D189916-00F7-437D-B829-7F46FC3AA37D}">
      <dgm:prSet/>
      <dgm:spPr/>
      <dgm:t>
        <a:bodyPr/>
        <a:lstStyle/>
        <a:p>
          <a:endParaRPr lang="fr-FR"/>
        </a:p>
      </dgm:t>
    </dgm:pt>
    <dgm:pt modelId="{FD2AE733-C1A2-409B-8A7B-583236E3CF66}" type="sibTrans" cxnId="{9D189916-00F7-437D-B829-7F46FC3AA37D}">
      <dgm:prSet/>
      <dgm:spPr/>
      <dgm:t>
        <a:bodyPr/>
        <a:lstStyle/>
        <a:p>
          <a:endParaRPr lang="fr-FR"/>
        </a:p>
      </dgm:t>
    </dgm:pt>
    <dgm:pt modelId="{D422C013-8972-4D4E-994A-61AC721D08E5}" type="pres">
      <dgm:prSet presAssocID="{BBE8F80C-7684-4FF1-A30B-E5454DC65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318EF6-4336-4410-AB2E-BFAC725F5F47}" type="pres">
      <dgm:prSet presAssocID="{0AFE48FD-395E-447E-8AC3-6B58454240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14BA3D-8345-466F-91EE-E98ECC2B8A25}" type="pres">
      <dgm:prSet presAssocID="{0AFE48FD-395E-447E-8AC3-6B58454240E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6CFE595-D32D-441A-850A-82594BF56765}" srcId="{0AFE48FD-395E-447E-8AC3-6B58454240E2}" destId="{8B629B1E-4449-4A1C-BBD6-E8B850BE3025}" srcOrd="0" destOrd="0" parTransId="{6C7400A6-3235-437C-BFB9-9488408C3BBA}" sibTransId="{E7D847BA-9304-4353-8089-2D87A18791EE}"/>
    <dgm:cxn modelId="{41E38776-B4F2-4622-9428-9CD3D8010A1E}" type="presOf" srcId="{8B629B1E-4449-4A1C-BBD6-E8B850BE3025}" destId="{8814BA3D-8345-466F-91EE-E98ECC2B8A25}" srcOrd="0" destOrd="0" presId="urn:microsoft.com/office/officeart/2005/8/layout/vList2"/>
    <dgm:cxn modelId="{785B0EDA-6267-4175-BA6E-F92841EFBBA7}" srcId="{BBE8F80C-7684-4FF1-A30B-E5454DC6556E}" destId="{0AFE48FD-395E-447E-8AC3-6B58454240E2}" srcOrd="0" destOrd="0" parTransId="{132A48EB-F410-455B-AF8B-4F762DEB58AE}" sibTransId="{21A3ABAC-D956-4428-A9D9-6D7D26D917FE}"/>
    <dgm:cxn modelId="{B96798D7-302A-456E-ADD2-AEDC66998378}" srcId="{0AFE48FD-395E-447E-8AC3-6B58454240E2}" destId="{A718DB91-8C43-4628-9969-90FEC15EDF0A}" srcOrd="1" destOrd="0" parTransId="{BC5FEEDD-39FA-4F3C-AA5A-4B640D4DD1EE}" sibTransId="{58531ED8-436C-459F-9F74-1151B0892A9B}"/>
    <dgm:cxn modelId="{CBEDBFBA-0F80-422D-9864-90267C84ED6B}" type="presOf" srcId="{A718DB91-8C43-4628-9969-90FEC15EDF0A}" destId="{8814BA3D-8345-466F-91EE-E98ECC2B8A25}" srcOrd="0" destOrd="1" presId="urn:microsoft.com/office/officeart/2005/8/layout/vList2"/>
    <dgm:cxn modelId="{14E47B78-5B6D-4579-AA30-DE02BB15F471}" type="presOf" srcId="{BBE8F80C-7684-4FF1-A30B-E5454DC6556E}" destId="{D422C013-8972-4D4E-994A-61AC721D08E5}" srcOrd="0" destOrd="0" presId="urn:microsoft.com/office/officeart/2005/8/layout/vList2"/>
    <dgm:cxn modelId="{C81A3867-A3BE-439B-919C-8B8656C046AE}" type="presOf" srcId="{0AFE48FD-395E-447E-8AC3-6B58454240E2}" destId="{15318EF6-4336-4410-AB2E-BFAC725F5F47}" srcOrd="0" destOrd="0" presId="urn:microsoft.com/office/officeart/2005/8/layout/vList2"/>
    <dgm:cxn modelId="{132BD737-37B4-4DBA-B07D-6939B6BB7ADC}" type="presOf" srcId="{AEB52682-E1CD-4417-87D6-D3785A5F3DD5}" destId="{8814BA3D-8345-466F-91EE-E98ECC2B8A25}" srcOrd="0" destOrd="2" presId="urn:microsoft.com/office/officeart/2005/8/layout/vList2"/>
    <dgm:cxn modelId="{9D189916-00F7-437D-B829-7F46FC3AA37D}" srcId="{0AFE48FD-395E-447E-8AC3-6B58454240E2}" destId="{AEB52682-E1CD-4417-87D6-D3785A5F3DD5}" srcOrd="2" destOrd="0" parTransId="{8F61E102-B86E-42DE-938A-7D072B0ABD87}" sibTransId="{FD2AE733-C1A2-409B-8A7B-583236E3CF66}"/>
    <dgm:cxn modelId="{3F14C31E-A995-4326-9BB3-503DA5D4B352}" type="presParOf" srcId="{D422C013-8972-4D4E-994A-61AC721D08E5}" destId="{15318EF6-4336-4410-AB2E-BFAC725F5F47}" srcOrd="0" destOrd="0" presId="urn:microsoft.com/office/officeart/2005/8/layout/vList2"/>
    <dgm:cxn modelId="{12166776-5CF7-4617-80A9-CAFA385E581D}" type="presParOf" srcId="{D422C013-8972-4D4E-994A-61AC721D08E5}" destId="{8814BA3D-8345-466F-91EE-E98ECC2B8A2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18EF6-4336-4410-AB2E-BFAC725F5F47}">
      <dsp:nvSpPr>
        <dsp:cNvPr id="0" name=""/>
        <dsp:cNvSpPr/>
      </dsp:nvSpPr>
      <dsp:spPr>
        <a:xfrm>
          <a:off x="0" y="42849"/>
          <a:ext cx="8326689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ANIMAL HEALTH PROJECT </a:t>
          </a:r>
          <a:r>
            <a:rPr lang="en-US" sz="2200" b="1" kern="1200" smtClean="0"/>
            <a:t>LIFECYCLE : </a:t>
          </a:r>
          <a:endParaRPr lang="en-US" sz="2200" b="1" kern="1200" dirty="0" smtClean="0"/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KEY DIFFERENTIATORS</a:t>
          </a:r>
          <a:endParaRPr lang="fr-FR" sz="2200" kern="1200" dirty="0"/>
        </a:p>
      </dsp:txBody>
      <dsp:txXfrm>
        <a:off x="46491" y="89340"/>
        <a:ext cx="8233707" cy="859398"/>
      </dsp:txXfrm>
    </dsp:sp>
    <dsp:sp modelId="{8814BA3D-8345-466F-91EE-E98ECC2B8A25}">
      <dsp:nvSpPr>
        <dsp:cNvPr id="0" name=""/>
        <dsp:cNvSpPr/>
      </dsp:nvSpPr>
      <dsp:spPr>
        <a:xfrm>
          <a:off x="0" y="995229"/>
          <a:ext cx="8326689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372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Feasibility in target species understood early in project lifecycle</a:t>
          </a:r>
          <a:endParaRPr lang="fr-FR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Shorter duration for field trials</a:t>
          </a:r>
          <a:endParaRPr lang="fr-FR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Process scale-up and transfer to manufacturing generally drives development timeline</a:t>
          </a:r>
          <a:endParaRPr lang="fr-FR" sz="1700" kern="1200"/>
        </a:p>
      </dsp:txBody>
      <dsp:txXfrm>
        <a:off x="0" y="995229"/>
        <a:ext cx="8326689" cy="1070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FF19F-1618-4DF9-8CDC-F3027680FACF}" type="datetimeFigureOut">
              <a:rPr lang="en-US" smtClean="0"/>
              <a:t>5/26/2015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C64DF-6BCA-41B1-92C9-868DDC29F7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0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0AE9C076-9991-4667-836D-FFDA3B532553}" type="datetimeFigureOut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26A24A89-33BF-4998-91B0-869FFDE4A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6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4A89-33BF-4998-91B0-869FFDE4AB5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2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32943" indent="-232943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1926"/>
          </a:xfr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Zoetis_w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0657" y="6173109"/>
              <a:ext cx="1126567" cy="42976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502" y="354974"/>
            <a:ext cx="7772400" cy="2262842"/>
          </a:xfrm>
        </p:spPr>
        <p:txBody>
          <a:bodyPr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502" y="2680970"/>
            <a:ext cx="6400800" cy="1752600"/>
          </a:xfrm>
        </p:spPr>
        <p:txBody>
          <a:bodyPr anchor="t"/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8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03" y="1659485"/>
            <a:ext cx="7772400" cy="2494031"/>
          </a:xfrm>
        </p:spPr>
        <p:txBody>
          <a:bodyPr anchor="t"/>
          <a:lstStyle>
            <a:lvl1pPr algn="l">
              <a:defRPr sz="48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9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Midnight Blu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03" y="1659485"/>
            <a:ext cx="7772400" cy="2494031"/>
          </a:xfrm>
        </p:spPr>
        <p:txBody>
          <a:bodyPr anchor="t"/>
          <a:lstStyle>
            <a:lvl1pPr algn="l">
              <a:defRPr sz="48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92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03" y="1659485"/>
            <a:ext cx="7772400" cy="2494031"/>
          </a:xfrm>
        </p:spPr>
        <p:txBody>
          <a:bodyPr anchor="t"/>
          <a:lstStyle>
            <a:lvl1pPr algn="l">
              <a:defRPr sz="48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3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ub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03" y="1659485"/>
            <a:ext cx="7772400" cy="2494031"/>
          </a:xfrm>
        </p:spPr>
        <p:txBody>
          <a:bodyPr anchor="t"/>
          <a:lstStyle>
            <a:lvl1pPr algn="l">
              <a:defRPr sz="48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8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7803" y="1659485"/>
            <a:ext cx="7772400" cy="2494031"/>
          </a:xfrm>
        </p:spPr>
        <p:txBody>
          <a:bodyPr anchor="t"/>
          <a:lstStyle>
            <a:lvl1pPr algn="l">
              <a:defRPr sz="48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7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oetis_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24" y="2603297"/>
            <a:ext cx="4416552" cy="16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20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F2D1F6-8E2A-2645-B4E9-F85000A1FEA6}" type="datetimeFigureOut">
              <a:rPr lang="nl-NL" smtClean="0"/>
              <a:pPr/>
              <a:t>26-5-2015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7DCF7-EAC6-1F4D-B271-D86E86304C36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58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1926"/>
          </a:xfr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502" y="2717944"/>
            <a:ext cx="7772400" cy="2262842"/>
          </a:xfrm>
        </p:spPr>
        <p:txBody>
          <a:bodyPr anchor="b"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502" y="5043940"/>
            <a:ext cx="6400800" cy="444000"/>
          </a:xfrm>
        </p:spPr>
        <p:txBody>
          <a:bodyPr anchor="t"/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5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Zoetis_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657" y="6173109"/>
            <a:ext cx="1126567" cy="429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65502" y="2717944"/>
            <a:ext cx="7772400" cy="2262842"/>
          </a:xfrm>
        </p:spPr>
        <p:txBody>
          <a:bodyPr anchor="b"/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5502" y="5043940"/>
            <a:ext cx="6400800" cy="444000"/>
          </a:xfrm>
        </p:spPr>
        <p:txBody>
          <a:bodyPr anchor="t"/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New_multi_species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0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238"/>
            <a:ext cx="8341774" cy="9694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7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238"/>
            <a:ext cx="8341774" cy="9694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7325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17" y="1600200"/>
            <a:ext cx="4197457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7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74226" cy="4525963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1588" indent="0">
              <a:buNone/>
              <a:defRPr sz="1800"/>
            </a:lvl2pPr>
            <a:lvl3pPr marL="227013" indent="0">
              <a:buNone/>
              <a:defRPr sz="1800"/>
            </a:lvl3pPr>
            <a:lvl4pPr marL="458788" indent="0">
              <a:buNone/>
              <a:defRPr sz="1800"/>
            </a:lvl4pPr>
            <a:lvl5pPr marL="687388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8933" y="1600200"/>
            <a:ext cx="2740041" cy="4525963"/>
          </a:xfrm>
        </p:spPr>
        <p:txBody>
          <a:bodyPr lIns="0"/>
          <a:lstStyle>
            <a:lvl1pPr>
              <a:spcBef>
                <a:spcPts val="600"/>
              </a:spcBef>
              <a:defRPr sz="1400">
                <a:solidFill>
                  <a:schemeClr val="accent3"/>
                </a:solidFill>
              </a:defRPr>
            </a:lvl1pPr>
            <a:lvl2pPr>
              <a:defRPr sz="1400">
                <a:solidFill>
                  <a:schemeClr val="accent3"/>
                </a:solidFill>
              </a:defRPr>
            </a:lvl2pPr>
            <a:lvl3pPr>
              <a:defRPr sz="14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6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7199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7199" y="2174875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9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3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65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oetis_c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05" y="6445859"/>
            <a:ext cx="868469" cy="3247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238"/>
            <a:ext cx="8341774" cy="969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6571"/>
            <a:ext cx="8341774" cy="4389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7906" y="6512143"/>
            <a:ext cx="341397" cy="246221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fld id="{AD29CDFA-E69E-0349-966E-BF0435AEC2DD}" type="slidenum">
              <a:rPr lang="en-US" sz="900" smtClean="0">
                <a:solidFill>
                  <a:schemeClr val="tx1"/>
                </a:solidFill>
              </a:rPr>
              <a:pPr lvl="0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5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2" r:id="rId5"/>
    <p:sldLayoutId id="2147483657" r:id="rId6"/>
    <p:sldLayoutId id="2147483653" r:id="rId7"/>
    <p:sldLayoutId id="2147483654" r:id="rId8"/>
    <p:sldLayoutId id="2147483655" r:id="rId9"/>
    <p:sldLayoutId id="2147483658" r:id="rId10"/>
    <p:sldLayoutId id="2147483651" r:id="rId11"/>
    <p:sldLayoutId id="2147483659" r:id="rId12"/>
    <p:sldLayoutId id="2147483660" r:id="rId13"/>
    <p:sldLayoutId id="2147483656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5888" indent="-115888" algn="l" defTabSz="457200" rtl="0" eaLnBrk="1" latinLnBrk="0" hangingPunct="1">
        <a:spcBef>
          <a:spcPts val="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0188" algn="l" defTabSz="457200" rtl="0" eaLnBrk="1" latinLnBrk="0" hangingPunct="1">
        <a:spcBef>
          <a:spcPts val="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23838" algn="l" defTabSz="457200" rtl="0" eaLnBrk="1" latinLnBrk="0" hangingPunct="1">
        <a:spcBef>
          <a:spcPts val="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457200" rtl="0" eaLnBrk="1" latinLnBrk="0" hangingPunct="1">
        <a:spcBef>
          <a:spcPts val="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502" y="2458192"/>
            <a:ext cx="7772400" cy="1881327"/>
          </a:xfrm>
        </p:spPr>
        <p:txBody>
          <a:bodyPr/>
          <a:lstStyle/>
          <a:p>
            <a:r>
              <a:rPr lang="en-GB" sz="4000" dirty="0" smtClean="0">
                <a:solidFill>
                  <a:srgbClr val="FA7D00"/>
                </a:solidFill>
              </a:rPr>
              <a:t/>
            </a:r>
            <a:br>
              <a:rPr lang="en-GB" sz="4000" dirty="0" smtClean="0">
                <a:solidFill>
                  <a:srgbClr val="FA7D00"/>
                </a:solidFill>
              </a:rPr>
            </a:br>
            <a:r>
              <a:rPr lang="en-GB" sz="4000" dirty="0" smtClean="0">
                <a:solidFill>
                  <a:schemeClr val="accent3"/>
                </a:solidFill>
              </a:rPr>
              <a:t>ONE HEALTH</a:t>
            </a:r>
            <a:r>
              <a:rPr lang="en-GB" sz="4000" dirty="0" smtClean="0">
                <a:solidFill>
                  <a:srgbClr val="FA7D00"/>
                </a:solidFill>
              </a:rPr>
              <a:t/>
            </a:r>
            <a:br>
              <a:rPr lang="en-GB" sz="4000" dirty="0" smtClean="0">
                <a:solidFill>
                  <a:srgbClr val="FA7D00"/>
                </a:solidFill>
              </a:rPr>
            </a:b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502" y="4497681"/>
            <a:ext cx="7099080" cy="4440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Theo Kanellos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Director, Strategic Alliances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Zoetis International Services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813844" y="5981275"/>
            <a:ext cx="6515870" cy="11670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you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260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344"/>
            <a:ext cx="915352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175" y="5330975"/>
            <a:ext cx="2270125" cy="1447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800" b="1" spc="-300" dirty="0">
                <a:solidFill>
                  <a:srgbClr val="68D2DF"/>
                </a:solidFill>
                <a:latin typeface="Arial Narrow"/>
                <a:cs typeface="Arial Narrow"/>
              </a:rPr>
              <a:t>1</a:t>
            </a:r>
            <a:r>
              <a:rPr lang="en-US" sz="8800" b="1" dirty="0">
                <a:solidFill>
                  <a:srgbClr val="68D2DF"/>
                </a:solidFill>
                <a:latin typeface="Arial Narrow"/>
                <a:cs typeface="Arial Narrow"/>
              </a:rPr>
              <a:t>20+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450" y="6531125"/>
            <a:ext cx="1895475" cy="269875"/>
          </a:xfrm>
          <a:prstGeom prst="rect">
            <a:avLst/>
          </a:prstGeom>
          <a:noFill/>
        </p:spPr>
        <p:txBody>
          <a:bodyPr lIns="0" rIns="0"/>
          <a:lstStyle/>
          <a:p>
            <a:pPr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68D2DF"/>
                </a:solidFill>
                <a:latin typeface="Arial Narrow"/>
                <a:cs typeface="Arial Narrow"/>
              </a:rPr>
              <a:t>COUNTRIES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538" y="626263"/>
            <a:ext cx="9572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FF671F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27</a:t>
            </a:r>
          </a:p>
        </p:txBody>
      </p:sp>
      <p:sp>
        <p:nvSpPr>
          <p:cNvPr id="56326" name="TextBox 12"/>
          <p:cNvSpPr txBox="1">
            <a:spLocks noChangeArrowheads="1"/>
          </p:cNvSpPr>
          <p:nvPr/>
        </p:nvSpPr>
        <p:spPr bwMode="auto">
          <a:xfrm>
            <a:off x="447675" y="3960963"/>
            <a:ext cx="571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 b="1" smtClean="0">
                <a:solidFill>
                  <a:srgbClr val="FF671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6300" y="605625"/>
            <a:ext cx="56991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BF0D3E">
                    <a:lumMod val="20000"/>
                    <a:lumOff val="80000"/>
                  </a:srgbClr>
                </a:solidFill>
                <a:latin typeface="Arial Narrow"/>
                <a:cs typeface="Arial Narrow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3175" y="1751163"/>
            <a:ext cx="16065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FF671F">
                    <a:lumMod val="40000"/>
                    <a:lumOff val="60000"/>
                  </a:srgbClr>
                </a:solidFill>
                <a:latin typeface="Arial Narrow"/>
                <a:cs typeface="Arial Narrow"/>
              </a:rPr>
              <a:t>300+</a:t>
            </a:r>
          </a:p>
        </p:txBody>
      </p:sp>
      <p:sp>
        <p:nvSpPr>
          <p:cNvPr id="56329" name="TextBox 15"/>
          <p:cNvSpPr txBox="1">
            <a:spLocks noChangeArrowheads="1"/>
          </p:cNvSpPr>
          <p:nvPr/>
        </p:nvSpPr>
        <p:spPr bwMode="auto">
          <a:xfrm>
            <a:off x="7005638" y="587525"/>
            <a:ext cx="212750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FF671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4.8</a:t>
            </a:r>
            <a:r>
              <a:rPr lang="en-US" sz="8800" b="1" dirty="0" smtClean="0">
                <a:solidFill>
                  <a:srgbClr val="FF671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+</a:t>
            </a:r>
          </a:p>
        </p:txBody>
      </p:sp>
      <p:sp>
        <p:nvSpPr>
          <p:cNvPr id="56330" name="TextBox 16"/>
          <p:cNvSpPr txBox="1">
            <a:spLocks noChangeArrowheads="1"/>
          </p:cNvSpPr>
          <p:nvPr/>
        </p:nvSpPr>
        <p:spPr bwMode="auto">
          <a:xfrm>
            <a:off x="65088" y="2871938"/>
            <a:ext cx="2327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 b="1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1,100+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7600" y="1156488"/>
            <a:ext cx="2098675" cy="395287"/>
          </a:xfrm>
          <a:prstGeom prst="rect">
            <a:avLst/>
          </a:prstGeom>
          <a:noFill/>
        </p:spPr>
        <p:txBody>
          <a:bodyPr lIns="0" rIns="0"/>
          <a:lstStyle/>
          <a:p>
            <a:pPr>
              <a:lnSpc>
                <a:spcPct val="80000"/>
              </a:lnSpc>
              <a:defRPr/>
            </a:pPr>
            <a:r>
              <a:rPr lang="en-US" sz="1200" b="1" dirty="0">
                <a:solidFill>
                  <a:srgbClr val="FF671F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MANUFACTURING</a:t>
            </a:r>
            <a:br>
              <a:rPr lang="en-US" sz="1200" b="1" dirty="0">
                <a:solidFill>
                  <a:srgbClr val="FF671F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</a:br>
            <a:r>
              <a:rPr lang="en-US" sz="1200" b="1" dirty="0">
                <a:solidFill>
                  <a:srgbClr val="FF671F">
                    <a:lumMod val="60000"/>
                    <a:lumOff val="40000"/>
                  </a:srgbClr>
                </a:solidFill>
                <a:latin typeface="Arial Narrow"/>
                <a:cs typeface="Arial Narrow"/>
              </a:rPr>
              <a:t>SITES</a:t>
            </a:r>
          </a:p>
        </p:txBody>
      </p:sp>
      <p:sp>
        <p:nvSpPr>
          <p:cNvPr id="56332" name="TextBox 18"/>
          <p:cNvSpPr txBox="1">
            <a:spLocks noChangeArrowheads="1"/>
          </p:cNvSpPr>
          <p:nvPr/>
        </p:nvSpPr>
        <p:spPr bwMode="auto">
          <a:xfrm>
            <a:off x="1042988" y="4351488"/>
            <a:ext cx="27654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671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MAJOR PRODUCT CATEGORIES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78275" y="1007263"/>
            <a:ext cx="1009650" cy="542925"/>
          </a:xfrm>
          <a:prstGeom prst="rect">
            <a:avLst/>
          </a:prstGeom>
          <a:noFill/>
        </p:spPr>
        <p:txBody>
          <a:bodyPr lIns="0" rIns="0"/>
          <a:lstStyle/>
          <a:p>
            <a:pPr>
              <a:lnSpc>
                <a:spcPct val="80000"/>
              </a:lnSpc>
              <a:defRPr/>
            </a:pPr>
            <a:r>
              <a:rPr lang="en-US" sz="1200" b="1" dirty="0">
                <a:solidFill>
                  <a:srgbClr val="BF0D3E">
                    <a:lumMod val="20000"/>
                    <a:lumOff val="80000"/>
                  </a:srgbClr>
                </a:solidFill>
                <a:latin typeface="Arial Narrow"/>
                <a:cs typeface="Arial Narrow"/>
              </a:rPr>
              <a:t>CORE</a:t>
            </a:r>
          </a:p>
          <a:p>
            <a:pPr>
              <a:lnSpc>
                <a:spcPct val="80000"/>
              </a:lnSpc>
              <a:defRPr/>
            </a:pPr>
            <a:r>
              <a:rPr lang="en-US" sz="1200" b="1" dirty="0">
                <a:solidFill>
                  <a:srgbClr val="BF0D3E">
                    <a:lumMod val="20000"/>
                    <a:lumOff val="80000"/>
                  </a:srgbClr>
                </a:solidFill>
                <a:latin typeface="Arial Narrow"/>
                <a:cs typeface="Arial Narrow"/>
              </a:rPr>
              <a:t>ANIMAL</a:t>
            </a:r>
          </a:p>
          <a:p>
            <a:pPr>
              <a:lnSpc>
                <a:spcPct val="80000"/>
              </a:lnSpc>
              <a:defRPr/>
            </a:pPr>
            <a:r>
              <a:rPr lang="en-US" sz="1200" b="1" dirty="0">
                <a:solidFill>
                  <a:srgbClr val="BF0D3E">
                    <a:lumMod val="20000"/>
                    <a:lumOff val="80000"/>
                  </a:srgbClr>
                </a:solidFill>
                <a:latin typeface="Arial Narrow"/>
                <a:cs typeface="Arial Narrow"/>
              </a:rPr>
              <a:t>SPECIES</a:t>
            </a:r>
          </a:p>
        </p:txBody>
      </p:sp>
      <p:sp>
        <p:nvSpPr>
          <p:cNvPr id="56334" name="TextBox 20"/>
          <p:cNvSpPr txBox="1">
            <a:spLocks noChangeArrowheads="1"/>
          </p:cNvSpPr>
          <p:nvPr/>
        </p:nvSpPr>
        <p:spPr bwMode="auto">
          <a:xfrm>
            <a:off x="7100888" y="1855938"/>
            <a:ext cx="19272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FF671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BILLION</a:t>
            </a:r>
          </a:p>
        </p:txBody>
      </p:sp>
      <p:sp>
        <p:nvSpPr>
          <p:cNvPr id="56335" name="TextBox 21"/>
          <p:cNvSpPr txBox="1">
            <a:spLocks noChangeArrowheads="1"/>
          </p:cNvSpPr>
          <p:nvPr/>
        </p:nvSpPr>
        <p:spPr bwMode="auto">
          <a:xfrm>
            <a:off x="6894513" y="911375"/>
            <a:ext cx="4667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671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$</a:t>
            </a:r>
          </a:p>
        </p:txBody>
      </p:sp>
      <p:sp>
        <p:nvSpPr>
          <p:cNvPr id="56336" name="TextBox 22"/>
          <p:cNvSpPr txBox="1">
            <a:spLocks noChangeArrowheads="1"/>
          </p:cNvSpPr>
          <p:nvPr/>
        </p:nvSpPr>
        <p:spPr bwMode="auto">
          <a:xfrm>
            <a:off x="8008938" y="2397275"/>
            <a:ext cx="8778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671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SALES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2900" y="2148038"/>
            <a:ext cx="1914525" cy="269875"/>
          </a:xfrm>
          <a:prstGeom prst="rect">
            <a:avLst/>
          </a:prstGeom>
          <a:noFill/>
        </p:spPr>
        <p:txBody>
          <a:bodyPr lIns="0" rIns="0"/>
          <a:lstStyle/>
          <a:p>
            <a:pPr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FF671F">
                    <a:lumMod val="40000"/>
                    <a:lumOff val="60000"/>
                  </a:srgbClr>
                </a:solidFill>
                <a:latin typeface="Arial Narrow"/>
                <a:cs typeface="Arial Narrow"/>
              </a:rPr>
              <a:t>PRODUCT </a:t>
            </a:r>
          </a:p>
          <a:p>
            <a:pPr>
              <a:lnSpc>
                <a:spcPct val="80000"/>
              </a:lnSpc>
              <a:defRPr/>
            </a:pPr>
            <a:r>
              <a:rPr lang="en-US" sz="1600" b="1" dirty="0">
                <a:solidFill>
                  <a:srgbClr val="FF671F">
                    <a:lumMod val="40000"/>
                    <a:lumOff val="60000"/>
                  </a:srgbClr>
                </a:solidFill>
                <a:latin typeface="Arial Narrow"/>
                <a:cs typeface="Arial Narrow"/>
              </a:rPr>
              <a:t>LINES</a:t>
            </a:r>
          </a:p>
        </p:txBody>
      </p:sp>
      <p:sp>
        <p:nvSpPr>
          <p:cNvPr id="56338" name="TextBox 24"/>
          <p:cNvSpPr txBox="1">
            <a:spLocks noChangeArrowheads="1"/>
          </p:cNvSpPr>
          <p:nvPr/>
        </p:nvSpPr>
        <p:spPr bwMode="auto">
          <a:xfrm>
            <a:off x="287338" y="2817963"/>
            <a:ext cx="15954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R&amp;D COLLEAGUES</a:t>
            </a:r>
          </a:p>
        </p:txBody>
      </p:sp>
      <p:grpSp>
        <p:nvGrpSpPr>
          <p:cNvPr id="56339" name="Group 1"/>
          <p:cNvGrpSpPr>
            <a:grpSpLocks/>
          </p:cNvGrpSpPr>
          <p:nvPr/>
        </p:nvGrpSpPr>
        <p:grpSpPr bwMode="auto">
          <a:xfrm>
            <a:off x="7283450" y="5640538"/>
            <a:ext cx="2241550" cy="1101725"/>
            <a:chOff x="4572000" y="3341688"/>
            <a:chExt cx="2241550" cy="1101725"/>
          </a:xfrm>
        </p:grpSpPr>
        <p:sp>
          <p:nvSpPr>
            <p:cNvPr id="56356" name="TextBox 25"/>
            <p:cNvSpPr txBox="1">
              <a:spLocks noChangeArrowheads="1"/>
            </p:cNvSpPr>
            <p:nvPr/>
          </p:nvSpPr>
          <p:spPr bwMode="auto">
            <a:xfrm>
              <a:off x="4572000" y="3341688"/>
              <a:ext cx="1616075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smtClean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3,500+</a:t>
              </a:r>
            </a:p>
          </p:txBody>
        </p:sp>
        <p:sp>
          <p:nvSpPr>
            <p:cNvPr id="56357" name="TextBox 26"/>
            <p:cNvSpPr txBox="1">
              <a:spLocks noChangeArrowheads="1"/>
            </p:cNvSpPr>
            <p:nvPr/>
          </p:nvSpPr>
          <p:spPr bwMode="auto">
            <a:xfrm>
              <a:off x="4714875" y="4048125"/>
              <a:ext cx="2098675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MEMBER ZOETIS</a:t>
              </a:r>
            </a:p>
            <a:p>
              <a:pPr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smtClean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FIELD FORCE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502275" y="5173813"/>
            <a:ext cx="1025525" cy="265112"/>
          </a:xfrm>
          <a:prstGeom prst="rect">
            <a:avLst/>
          </a:prstGeom>
          <a:noFill/>
        </p:spPr>
        <p:txBody>
          <a:bodyPr lIns="0" rIns="0"/>
          <a:lstStyle/>
          <a:p>
            <a:pPr>
              <a:lnSpc>
                <a:spcPct val="80000"/>
              </a:lnSpc>
              <a:defRPr/>
            </a:pPr>
            <a:r>
              <a:rPr lang="en-US" sz="1050" b="1" dirty="0">
                <a:solidFill>
                  <a:srgbClr val="171C8F">
                    <a:lumMod val="20000"/>
                    <a:lumOff val="80000"/>
                  </a:srgbClr>
                </a:solidFill>
                <a:latin typeface="Arial Narrow"/>
                <a:cs typeface="Arial Narrow"/>
              </a:rPr>
              <a:t>OUR FOCUS</a:t>
            </a:r>
          </a:p>
        </p:txBody>
      </p:sp>
      <p:sp>
        <p:nvSpPr>
          <p:cNvPr id="56341" name="TextBox 34"/>
          <p:cNvSpPr txBox="1">
            <a:spLocks noChangeArrowheads="1"/>
          </p:cNvSpPr>
          <p:nvPr/>
        </p:nvSpPr>
        <p:spPr bwMode="auto">
          <a:xfrm>
            <a:off x="5534025" y="5363738"/>
            <a:ext cx="561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34</a:t>
            </a:r>
            <a:r>
              <a:rPr lang="en-US" sz="1400" b="1" dirty="0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%</a:t>
            </a:r>
            <a:r>
              <a:rPr lang="en-US" sz="1400" b="1" baseline="30000" dirty="0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1</a:t>
            </a:r>
          </a:p>
        </p:txBody>
      </p:sp>
      <p:sp>
        <p:nvSpPr>
          <p:cNvPr id="56342" name="TextBox 35"/>
          <p:cNvSpPr txBox="1">
            <a:spLocks noChangeArrowheads="1"/>
          </p:cNvSpPr>
          <p:nvPr/>
        </p:nvSpPr>
        <p:spPr bwMode="auto">
          <a:xfrm>
            <a:off x="6532563" y="5591331"/>
            <a:ext cx="561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65</a:t>
            </a:r>
            <a:r>
              <a:rPr lang="en-US" sz="1400" b="1" dirty="0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%</a:t>
            </a:r>
            <a:r>
              <a:rPr lang="en-US" sz="1400" b="1" baseline="30000" dirty="0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1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56343" name="TextBox 36"/>
          <p:cNvSpPr txBox="1">
            <a:spLocks noChangeArrowheads="1"/>
          </p:cNvSpPr>
          <p:nvPr/>
        </p:nvSpPr>
        <p:spPr bwMode="auto">
          <a:xfrm>
            <a:off x="5540375" y="5703463"/>
            <a:ext cx="8175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COMPANION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 smtClean="0">
                <a:solidFill>
                  <a:prstClr val="whit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ANIMAL HEALTH</a:t>
            </a:r>
          </a:p>
        </p:txBody>
      </p:sp>
      <p:sp>
        <p:nvSpPr>
          <p:cNvPr id="56344" name="TextBox 37"/>
          <p:cNvSpPr txBox="1">
            <a:spLocks noChangeArrowheads="1"/>
          </p:cNvSpPr>
          <p:nvPr/>
        </p:nvSpPr>
        <p:spPr bwMode="auto">
          <a:xfrm>
            <a:off x="6543675" y="5937406"/>
            <a:ext cx="596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prstClr val="whit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LIVESTOCK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mtClean="0">
                <a:solidFill>
                  <a:prstClr val="whit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HEALTH</a:t>
            </a:r>
          </a:p>
        </p:txBody>
      </p:sp>
      <p:sp>
        <p:nvSpPr>
          <p:cNvPr id="56345" name="TextBox 39"/>
          <p:cNvSpPr txBox="1">
            <a:spLocks noChangeArrowheads="1"/>
          </p:cNvSpPr>
          <p:nvPr/>
        </p:nvSpPr>
        <p:spPr bwMode="auto">
          <a:xfrm>
            <a:off x="2388488" y="5560780"/>
            <a:ext cx="23086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10,000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8450" y="5326213"/>
            <a:ext cx="1895475" cy="269875"/>
          </a:xfrm>
          <a:prstGeom prst="rect">
            <a:avLst/>
          </a:prstGeom>
          <a:noFill/>
        </p:spPr>
        <p:txBody>
          <a:bodyPr lIns="0" rIns="0"/>
          <a:lstStyle/>
          <a:p>
            <a:pPr>
              <a:lnSpc>
                <a:spcPct val="80000"/>
              </a:lnSpc>
              <a:defRPr/>
            </a:pPr>
            <a:r>
              <a:rPr lang="en-US" sz="1400" b="1" dirty="0">
                <a:solidFill>
                  <a:srgbClr val="68D2DF"/>
                </a:solidFill>
                <a:latin typeface="Arial Narrow"/>
                <a:cs typeface="Arial Narrow"/>
              </a:rPr>
              <a:t>MARKET PRESENCE IN</a:t>
            </a:r>
          </a:p>
        </p:txBody>
      </p:sp>
      <p:pic>
        <p:nvPicPr>
          <p:cNvPr id="56347" name="Picture 5" descr="Zoetis_icon_Dogs_and_Cats_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937413"/>
            <a:ext cx="7874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8" name="Picture 6" descr="Zoetis_icon_Cattle_and_Sheep_w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958050"/>
            <a:ext cx="70961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49" name="Group 2"/>
          <p:cNvGrpSpPr>
            <a:grpSpLocks/>
          </p:cNvGrpSpPr>
          <p:nvPr/>
        </p:nvGrpSpPr>
        <p:grpSpPr bwMode="auto">
          <a:xfrm>
            <a:off x="3729038" y="3319100"/>
            <a:ext cx="1804987" cy="1013388"/>
            <a:chOff x="7367588" y="4456112"/>
            <a:chExt cx="1398587" cy="1013388"/>
          </a:xfrm>
        </p:grpSpPr>
        <p:sp>
          <p:nvSpPr>
            <p:cNvPr id="56354" name="TextBox 43"/>
            <p:cNvSpPr txBox="1">
              <a:spLocks noChangeArrowheads="1"/>
            </p:cNvSpPr>
            <p:nvPr/>
          </p:nvSpPr>
          <p:spPr bwMode="auto">
            <a:xfrm>
              <a:off x="7387595" y="4456112"/>
              <a:ext cx="1026690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smtClean="0">
                  <a:solidFill>
                    <a:prstClr val="white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WE PROVIDE</a:t>
              </a:r>
            </a:p>
          </p:txBody>
        </p:sp>
        <p:sp>
          <p:nvSpPr>
            <p:cNvPr id="56355" name="TextBox 44"/>
            <p:cNvSpPr txBox="1">
              <a:spLocks noChangeArrowheads="1"/>
            </p:cNvSpPr>
            <p:nvPr/>
          </p:nvSpPr>
          <p:spPr bwMode="auto">
            <a:xfrm>
              <a:off x="7367588" y="4782113"/>
              <a:ext cx="1398587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MEDICINES</a:t>
              </a:r>
              <a:b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</a:br>
              <a: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VACCINES</a:t>
              </a:r>
              <a:b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</a:br>
              <a: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DIAGNOSTICS</a:t>
              </a:r>
              <a:b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</a:br>
              <a: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GENETIC TESTS</a:t>
              </a:r>
            </a:p>
            <a:p>
              <a:pPr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SERVICES</a:t>
              </a:r>
              <a:br>
                <a:rPr lang="en-US" sz="2000" b="1" dirty="0" smtClean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</a:br>
              <a:endParaRPr lang="en-US" sz="2000" b="1" dirty="0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endParaRPr>
            </a:p>
          </p:txBody>
        </p:sp>
      </p:grpSp>
      <p:sp>
        <p:nvSpPr>
          <p:cNvPr id="56350" name="TextBox 45"/>
          <p:cNvSpPr txBox="1">
            <a:spLocks noChangeArrowheads="1"/>
          </p:cNvSpPr>
          <p:nvPr/>
        </p:nvSpPr>
        <p:spPr bwMode="auto">
          <a:xfrm>
            <a:off x="6188075" y="3953025"/>
            <a:ext cx="1470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7200" b="1" smtClean="0">
                <a:solidFill>
                  <a:prstClr val="whit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60+</a:t>
            </a:r>
          </a:p>
        </p:txBody>
      </p:sp>
      <p:sp>
        <p:nvSpPr>
          <p:cNvPr id="56351" name="TextBox 46"/>
          <p:cNvSpPr txBox="1">
            <a:spLocks noChangeArrowheads="1"/>
          </p:cNvSpPr>
          <p:nvPr/>
        </p:nvSpPr>
        <p:spPr bwMode="auto">
          <a:xfrm>
            <a:off x="7642225" y="4322913"/>
            <a:ext cx="112395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YEARS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OF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EXPERIENCE</a:t>
            </a:r>
          </a:p>
        </p:txBody>
      </p:sp>
      <p:sp>
        <p:nvSpPr>
          <p:cNvPr id="56353" name="TextBox 38"/>
          <p:cNvSpPr txBox="1">
            <a:spLocks noChangeArrowheads="1"/>
          </p:cNvSpPr>
          <p:nvPr/>
        </p:nvSpPr>
        <p:spPr bwMode="auto">
          <a:xfrm>
            <a:off x="2547938" y="5421780"/>
            <a:ext cx="20923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APPROXIMATE COLLEAGUES AROUND THE WORLD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760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6575" y="178133"/>
            <a:ext cx="8297099" cy="498764"/>
          </a:xfrm>
        </p:spPr>
        <p:txBody>
          <a:bodyPr/>
          <a:lstStyle/>
          <a:p>
            <a:r>
              <a:rPr lang="en-GB" dirty="0"/>
              <a:t>ZOETIS: AN ADVOCATE OF </a:t>
            </a:r>
            <a:r>
              <a:rPr lang="en-GB" dirty="0">
                <a:solidFill>
                  <a:schemeClr val="accent3"/>
                </a:solidFill>
              </a:rPr>
              <a:t>ONE HEALTH</a:t>
            </a:r>
            <a:endParaRPr lang="en-US" dirty="0"/>
          </a:p>
        </p:txBody>
      </p:sp>
      <p:sp>
        <p:nvSpPr>
          <p:cNvPr id="39" name="TextBox 36"/>
          <p:cNvSpPr txBox="1">
            <a:spLocks noChangeArrowheads="1"/>
          </p:cNvSpPr>
          <p:nvPr/>
        </p:nvSpPr>
        <p:spPr bwMode="auto">
          <a:xfrm>
            <a:off x="5465605" y="6346975"/>
            <a:ext cx="1734345" cy="62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baseline="30000" dirty="0">
                <a:solidFill>
                  <a:prstClr val="whit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1</a:t>
            </a:r>
            <a:r>
              <a:rPr lang="en-US" sz="800" b="1" dirty="0">
                <a:solidFill>
                  <a:prstClr val="white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Excludes revenue associated with Client Supply Services, which represented 1% of total 2014 revenue.</a:t>
            </a:r>
            <a:endParaRPr lang="en-US" sz="800" b="1" dirty="0" smtClean="0">
              <a:solidFill>
                <a:prstClr val="white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662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0628" y="878767"/>
            <a:ext cx="8901103" cy="4465126"/>
            <a:chOff x="95003" y="878770"/>
            <a:chExt cx="8901103" cy="4853995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8"/>
            <a:stretch/>
          </p:blipFill>
          <p:spPr bwMode="auto">
            <a:xfrm>
              <a:off x="201880" y="878770"/>
              <a:ext cx="8794226" cy="4853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95003" y="4536374"/>
              <a:ext cx="736270" cy="439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763" y="237984"/>
            <a:ext cx="8341774" cy="2148956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DISEASE KNOWS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NO BOUNDARIES</a:t>
            </a:r>
            <a:br>
              <a:rPr lang="fr-FR" b="1" dirty="0" smtClean="0">
                <a:latin typeface="Arial" pitchFamily="34" charset="0"/>
                <a:cs typeface="Arial" pitchFamily="34" charset="0"/>
              </a:rPr>
            </a:b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35271" r="75809" b="36839"/>
          <a:stretch/>
        </p:blipFill>
        <p:spPr bwMode="auto">
          <a:xfrm>
            <a:off x="2553206" y="5450768"/>
            <a:ext cx="1935678" cy="100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66169" r="70685" b="5941"/>
          <a:stretch/>
        </p:blipFill>
        <p:spPr bwMode="auto">
          <a:xfrm>
            <a:off x="4690763" y="5450768"/>
            <a:ext cx="2375067" cy="100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88" y="5934606"/>
            <a:ext cx="1341911" cy="92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9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8763" y="237984"/>
            <a:ext cx="8341774" cy="2148956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WHY IS ONE HEALTH IMPORTANT? 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88" y="5934606"/>
            <a:ext cx="1341911" cy="92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10192" y="1314048"/>
            <a:ext cx="2498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cs typeface="ヒラギノ角ゴ Pro W3"/>
              </a:rPr>
              <a:t>COST OF CONTROL OUTBREAK</a:t>
            </a:r>
            <a:endParaRPr lang="en-US" sz="2000" b="1" dirty="0">
              <a:solidFill>
                <a:srgbClr val="FF0000"/>
              </a:solidFill>
              <a:cs typeface="ヒラギノ角ゴ Pro W3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1792" y="2232285"/>
            <a:ext cx="8387251" cy="3734455"/>
            <a:chOff x="209800" y="2030409"/>
            <a:chExt cx="9009306" cy="4011428"/>
          </a:xfrm>
        </p:grpSpPr>
        <p:grpSp>
          <p:nvGrpSpPr>
            <p:cNvPr id="19" name="Group 18"/>
            <p:cNvGrpSpPr/>
            <p:nvPr/>
          </p:nvGrpSpPr>
          <p:grpSpPr>
            <a:xfrm>
              <a:off x="304802" y="2689358"/>
              <a:ext cx="8420100" cy="3352479"/>
              <a:chOff x="304802" y="2133604"/>
              <a:chExt cx="8420100" cy="4152896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04802" y="2209800"/>
                <a:ext cx="2941638" cy="4076700"/>
              </a:xfrm>
              <a:custGeom>
                <a:avLst/>
                <a:gdLst>
                  <a:gd name="connsiteX0" fmla="*/ 0 w 2438400"/>
                  <a:gd name="connsiteY0" fmla="*/ 3946525 h 3946525"/>
                  <a:gd name="connsiteX1" fmla="*/ 1428750 w 2438400"/>
                  <a:gd name="connsiteY1" fmla="*/ 41275 h 3946525"/>
                  <a:gd name="connsiteX2" fmla="*/ 2438400 w 2438400"/>
                  <a:gd name="connsiteY2" fmla="*/ 3698875 h 3946525"/>
                  <a:gd name="connsiteX3" fmla="*/ 2438400 w 2438400"/>
                  <a:gd name="connsiteY3" fmla="*/ 3698875 h 3946525"/>
                  <a:gd name="connsiteX0" fmla="*/ 0 w 2605269"/>
                  <a:gd name="connsiteY0" fmla="*/ 3946525 h 4309479"/>
                  <a:gd name="connsiteX1" fmla="*/ 1428750 w 2605269"/>
                  <a:gd name="connsiteY1" fmla="*/ 41275 h 4309479"/>
                  <a:gd name="connsiteX2" fmla="*/ 2438400 w 2605269"/>
                  <a:gd name="connsiteY2" fmla="*/ 3698875 h 4309479"/>
                  <a:gd name="connsiteX3" fmla="*/ 2429963 w 2605269"/>
                  <a:gd name="connsiteY3" fmla="*/ 3704901 h 430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5269" h="4309479">
                    <a:moveTo>
                      <a:pt x="0" y="3946525"/>
                    </a:moveTo>
                    <a:cubicBezTo>
                      <a:pt x="511175" y="2014537"/>
                      <a:pt x="1022350" y="82550"/>
                      <a:pt x="1428750" y="41275"/>
                    </a:cubicBezTo>
                    <a:cubicBezTo>
                      <a:pt x="1835150" y="0"/>
                      <a:pt x="2271531" y="3088271"/>
                      <a:pt x="2438400" y="3698875"/>
                    </a:cubicBezTo>
                    <a:cubicBezTo>
                      <a:pt x="2605269" y="4309479"/>
                      <a:pt x="2432775" y="3702892"/>
                      <a:pt x="2429963" y="3704901"/>
                    </a:cubicBezTo>
                  </a:path>
                </a:pathLst>
              </a:custGeom>
              <a:ln w="38100">
                <a:solidFill>
                  <a:schemeClr val="accent3"/>
                </a:solidFill>
                <a:prstDash val="sysDot"/>
              </a:ln>
              <a:effectLst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219202" y="2703517"/>
                <a:ext cx="3952875" cy="3240087"/>
              </a:xfrm>
              <a:custGeom>
                <a:avLst/>
                <a:gdLst>
                  <a:gd name="connsiteX0" fmla="*/ 0 w 3952875"/>
                  <a:gd name="connsiteY0" fmla="*/ 3230562 h 3240087"/>
                  <a:gd name="connsiteX1" fmla="*/ 1847850 w 3952875"/>
                  <a:gd name="connsiteY1" fmla="*/ 1587 h 3240087"/>
                  <a:gd name="connsiteX2" fmla="*/ 3943350 w 3952875"/>
                  <a:gd name="connsiteY2" fmla="*/ 3240087 h 3240087"/>
                  <a:gd name="connsiteX3" fmla="*/ 3943350 w 3952875"/>
                  <a:gd name="connsiteY3" fmla="*/ 3240087 h 3240087"/>
                  <a:gd name="connsiteX4" fmla="*/ 3943350 w 3952875"/>
                  <a:gd name="connsiteY4" fmla="*/ 3240087 h 3240087"/>
                  <a:gd name="connsiteX5" fmla="*/ 3943350 w 3952875"/>
                  <a:gd name="connsiteY5" fmla="*/ 3240087 h 3240087"/>
                  <a:gd name="connsiteX6" fmla="*/ 3943350 w 3952875"/>
                  <a:gd name="connsiteY6" fmla="*/ 3240087 h 3240087"/>
                  <a:gd name="connsiteX7" fmla="*/ 3943350 w 3952875"/>
                  <a:gd name="connsiteY7" fmla="*/ 3240087 h 3240087"/>
                  <a:gd name="connsiteX8" fmla="*/ 3952875 w 3952875"/>
                  <a:gd name="connsiteY8" fmla="*/ 3230562 h 3240087"/>
                  <a:gd name="connsiteX9" fmla="*/ 3943350 w 3952875"/>
                  <a:gd name="connsiteY9" fmla="*/ 3230562 h 324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52875" h="3240087">
                    <a:moveTo>
                      <a:pt x="0" y="3230562"/>
                    </a:moveTo>
                    <a:cubicBezTo>
                      <a:pt x="595312" y="1615281"/>
                      <a:pt x="1190625" y="0"/>
                      <a:pt x="1847850" y="1587"/>
                    </a:cubicBezTo>
                    <a:cubicBezTo>
                      <a:pt x="2505075" y="3174"/>
                      <a:pt x="3943350" y="3240087"/>
                      <a:pt x="3943350" y="3240087"/>
                    </a:cubicBezTo>
                    <a:lnTo>
                      <a:pt x="3943350" y="3240087"/>
                    </a:lnTo>
                    <a:lnTo>
                      <a:pt x="3943350" y="3240087"/>
                    </a:lnTo>
                    <a:lnTo>
                      <a:pt x="3943350" y="3240087"/>
                    </a:lnTo>
                    <a:lnTo>
                      <a:pt x="3943350" y="3240087"/>
                    </a:lnTo>
                    <a:lnTo>
                      <a:pt x="3943350" y="3240087"/>
                    </a:lnTo>
                    <a:cubicBezTo>
                      <a:pt x="3944937" y="3238500"/>
                      <a:pt x="3952875" y="3232149"/>
                      <a:pt x="3952875" y="3230562"/>
                    </a:cubicBezTo>
                    <a:cubicBezTo>
                      <a:pt x="3952875" y="3228975"/>
                      <a:pt x="3948112" y="3229768"/>
                      <a:pt x="3943350" y="3230562"/>
                    </a:cubicBezTo>
                  </a:path>
                </a:pathLst>
              </a:custGeom>
              <a:ln>
                <a:prstDash val="lgDash"/>
              </a:ln>
              <a:effectLst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809877" y="2133604"/>
                <a:ext cx="4733925" cy="3819525"/>
              </a:xfrm>
              <a:custGeom>
                <a:avLst/>
                <a:gdLst>
                  <a:gd name="connsiteX0" fmla="*/ 0 w 4733925"/>
                  <a:gd name="connsiteY0" fmla="*/ 3382962 h 3392487"/>
                  <a:gd name="connsiteX1" fmla="*/ 2333625 w 4733925"/>
                  <a:gd name="connsiteY1" fmla="*/ 1587 h 3392487"/>
                  <a:gd name="connsiteX2" fmla="*/ 4733925 w 4733925"/>
                  <a:gd name="connsiteY2" fmla="*/ 3392487 h 3392487"/>
                  <a:gd name="connsiteX3" fmla="*/ 4733925 w 4733925"/>
                  <a:gd name="connsiteY3" fmla="*/ 3392487 h 339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3925" h="3392487">
                    <a:moveTo>
                      <a:pt x="0" y="3382962"/>
                    </a:moveTo>
                    <a:cubicBezTo>
                      <a:pt x="772319" y="1691481"/>
                      <a:pt x="1544638" y="0"/>
                      <a:pt x="2333625" y="1587"/>
                    </a:cubicBezTo>
                    <a:cubicBezTo>
                      <a:pt x="3122612" y="3174"/>
                      <a:pt x="4733925" y="3392487"/>
                      <a:pt x="4733925" y="3392487"/>
                    </a:cubicBezTo>
                    <a:lnTo>
                      <a:pt x="4733925" y="3392487"/>
                    </a:lnTo>
                  </a:path>
                </a:pathLst>
              </a:custGeom>
              <a:ln>
                <a:solidFill>
                  <a:schemeClr val="tx2"/>
                </a:solidFill>
                <a:prstDash val="sysDot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038600" y="2724150"/>
                <a:ext cx="4572000" cy="3219450"/>
              </a:xfrm>
              <a:custGeom>
                <a:avLst/>
                <a:gdLst>
                  <a:gd name="connsiteX0" fmla="*/ 0 w 4067175"/>
                  <a:gd name="connsiteY0" fmla="*/ 3219450 h 3219450"/>
                  <a:gd name="connsiteX1" fmla="*/ 2076450 w 4067175"/>
                  <a:gd name="connsiteY1" fmla="*/ 0 h 3219450"/>
                  <a:gd name="connsiteX2" fmla="*/ 4067175 w 4067175"/>
                  <a:gd name="connsiteY2" fmla="*/ 3219450 h 3219450"/>
                  <a:gd name="connsiteX3" fmla="*/ 4067175 w 4067175"/>
                  <a:gd name="connsiteY3" fmla="*/ 3219450 h 3219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7175" h="3219450">
                    <a:moveTo>
                      <a:pt x="0" y="3219450"/>
                    </a:moveTo>
                    <a:cubicBezTo>
                      <a:pt x="699294" y="1609725"/>
                      <a:pt x="1398588" y="0"/>
                      <a:pt x="2076450" y="0"/>
                    </a:cubicBezTo>
                    <a:cubicBezTo>
                      <a:pt x="2754312" y="0"/>
                      <a:pt x="4067175" y="3219450"/>
                      <a:pt x="4067175" y="3219450"/>
                    </a:cubicBezTo>
                    <a:lnTo>
                      <a:pt x="4067175" y="3219450"/>
                    </a:lnTo>
                  </a:path>
                </a:pathLst>
              </a:custGeom>
              <a:ln>
                <a:solidFill>
                  <a:schemeClr val="tx2"/>
                </a:solidFill>
                <a:prstDash val="lgDash"/>
              </a:ln>
              <a:effectLst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5553077" y="3278188"/>
                <a:ext cx="3171825" cy="2665412"/>
              </a:xfrm>
              <a:custGeom>
                <a:avLst/>
                <a:gdLst>
                  <a:gd name="connsiteX0" fmla="*/ 0 w 3171825"/>
                  <a:gd name="connsiteY0" fmla="*/ 2665412 h 2665412"/>
                  <a:gd name="connsiteX1" fmla="*/ 1981200 w 3171825"/>
                  <a:gd name="connsiteY1" fmla="*/ 341312 h 2665412"/>
                  <a:gd name="connsiteX2" fmla="*/ 3171825 w 3171825"/>
                  <a:gd name="connsiteY2" fmla="*/ 617537 h 2665412"/>
                  <a:gd name="connsiteX3" fmla="*/ 3171825 w 3171825"/>
                  <a:gd name="connsiteY3" fmla="*/ 617537 h 266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71825" h="2665412">
                    <a:moveTo>
                      <a:pt x="0" y="2665412"/>
                    </a:moveTo>
                    <a:cubicBezTo>
                      <a:pt x="726281" y="1674018"/>
                      <a:pt x="1452563" y="682624"/>
                      <a:pt x="1981200" y="341312"/>
                    </a:cubicBezTo>
                    <a:cubicBezTo>
                      <a:pt x="2509837" y="0"/>
                      <a:pt x="3171825" y="617537"/>
                      <a:pt x="3171825" y="617537"/>
                    </a:cubicBezTo>
                    <a:lnTo>
                      <a:pt x="3171825" y="617537"/>
                    </a:lnTo>
                  </a:path>
                </a:pathLst>
              </a:custGeom>
              <a:ln w="57150">
                <a:solidFill>
                  <a:schemeClr val="tx2"/>
                </a:solidFill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09800" y="2030409"/>
              <a:ext cx="9009306" cy="3735066"/>
              <a:chOff x="209800" y="2030409"/>
              <a:chExt cx="9009306" cy="373506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209800" y="5765026"/>
                <a:ext cx="8684821" cy="44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950481" y="2162982"/>
                <a:ext cx="1725882" cy="437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400" b="1" dirty="0" smtClean="0">
                    <a:solidFill>
                      <a:schemeClr val="accent3"/>
                    </a:solidFill>
                    <a:cs typeface="ヒラギノ角ゴ Pro W3"/>
                  </a:rPr>
                  <a:t>EXPOSURE IN ANIMALS</a:t>
                </a:r>
                <a:endParaRPr lang="en-US" sz="1400" b="1" dirty="0">
                  <a:solidFill>
                    <a:schemeClr val="accent3"/>
                  </a:solidFill>
                  <a:cs typeface="ヒラギノ角ゴ Pro W3"/>
                </a:endParaRPr>
              </a:p>
            </p:txBody>
          </p:sp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2196384" y="2495573"/>
                <a:ext cx="1725882" cy="437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400" b="1" dirty="0" smtClean="0">
                    <a:solidFill>
                      <a:schemeClr val="accent3"/>
                    </a:solidFill>
                    <a:cs typeface="ヒラギノ角ゴ Pro W3"/>
                  </a:rPr>
                  <a:t>CLINICAL SIGNS IN ANIMALS </a:t>
                </a:r>
                <a:endParaRPr lang="en-US" sz="1400" b="1" dirty="0">
                  <a:solidFill>
                    <a:schemeClr val="accent3"/>
                  </a:solidFill>
                  <a:cs typeface="ヒラギノ角ゴ Pro W3"/>
                </a:endParaRPr>
              </a:p>
            </p:txBody>
          </p: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4214136" y="2030409"/>
                <a:ext cx="1725881" cy="437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400" b="1" dirty="0" smtClean="0">
                    <a:solidFill>
                      <a:schemeClr val="tx2"/>
                    </a:solidFill>
                    <a:cs typeface="ヒラギノ角ゴ Pro W3"/>
                  </a:rPr>
                  <a:t>EXPOSURE IN HUMANS</a:t>
                </a:r>
                <a:endParaRPr lang="en-US" sz="1400" b="1" dirty="0">
                  <a:solidFill>
                    <a:schemeClr val="tx2"/>
                  </a:solidFill>
                  <a:cs typeface="ヒラギノ角ゴ Pro W3"/>
                </a:endParaRPr>
              </a:p>
            </p:txBody>
          </p: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5608568" y="2481056"/>
                <a:ext cx="1725882" cy="437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400" b="1" dirty="0" smtClean="0">
                    <a:solidFill>
                      <a:schemeClr val="tx2"/>
                    </a:solidFill>
                    <a:cs typeface="ヒラギノ角ゴ Pro W3"/>
                  </a:rPr>
                  <a:t>CLINICAL SIGNS IN HUMANS</a:t>
                </a:r>
                <a:endParaRPr lang="en-US" sz="1400" b="1" dirty="0">
                  <a:solidFill>
                    <a:schemeClr val="tx2"/>
                  </a:solidFill>
                  <a:cs typeface="ヒラギノ角ゴ Pro W3"/>
                </a:endParaRPr>
              </a:p>
            </p:txBody>
          </p:sp>
          <p:sp>
            <p:nvSpPr>
              <p:cNvPr id="17" name="TextBox 16"/>
              <p:cNvSpPr txBox="1">
                <a:spLocks noChangeArrowheads="1"/>
              </p:cNvSpPr>
              <p:nvPr/>
            </p:nvSpPr>
            <p:spPr bwMode="auto">
              <a:xfrm>
                <a:off x="7493224" y="3258260"/>
                <a:ext cx="1725882" cy="437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r>
                  <a:rPr lang="en-US" sz="1400" b="1" dirty="0" smtClean="0">
                    <a:solidFill>
                      <a:schemeClr val="tx2"/>
                    </a:solidFill>
                    <a:cs typeface="ヒラギノ角ゴ Pro W3"/>
                  </a:rPr>
                  <a:t>HUMANS SEEK MEDICAL CARE</a:t>
                </a:r>
                <a:endParaRPr lang="en-US" sz="1400" b="1" dirty="0">
                  <a:solidFill>
                    <a:schemeClr val="tx2"/>
                  </a:solidFill>
                  <a:cs typeface="ヒラギノ角ゴ Pro W3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09800" y="2032599"/>
                <a:ext cx="8382000" cy="3662790"/>
              </a:xfrm>
              <a:custGeom>
                <a:avLst/>
                <a:gdLst>
                  <a:gd name="connsiteX0" fmla="*/ 0 w 8029575"/>
                  <a:gd name="connsiteY0" fmla="*/ 3543300 h 3543300"/>
                  <a:gd name="connsiteX1" fmla="*/ 4124325 w 8029575"/>
                  <a:gd name="connsiteY1" fmla="*/ 3238500 h 3543300"/>
                  <a:gd name="connsiteX2" fmla="*/ 5619750 w 8029575"/>
                  <a:gd name="connsiteY2" fmla="*/ 2457450 h 3543300"/>
                  <a:gd name="connsiteX3" fmla="*/ 8029575 w 8029575"/>
                  <a:gd name="connsiteY3" fmla="*/ 0 h 3543300"/>
                  <a:gd name="connsiteX4" fmla="*/ 8029575 w 8029575"/>
                  <a:gd name="connsiteY4" fmla="*/ 0 h 354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29575" h="3543300">
                    <a:moveTo>
                      <a:pt x="0" y="3543300"/>
                    </a:moveTo>
                    <a:cubicBezTo>
                      <a:pt x="1593850" y="3481387"/>
                      <a:pt x="3187700" y="3419475"/>
                      <a:pt x="4124325" y="3238500"/>
                    </a:cubicBezTo>
                    <a:cubicBezTo>
                      <a:pt x="5060950" y="3057525"/>
                      <a:pt x="4968875" y="2997200"/>
                      <a:pt x="5619750" y="2457450"/>
                    </a:cubicBezTo>
                    <a:cubicBezTo>
                      <a:pt x="6270625" y="1917700"/>
                      <a:pt x="8029575" y="0"/>
                      <a:pt x="8029575" y="0"/>
                    </a:cubicBezTo>
                    <a:lnTo>
                      <a:pt x="8029575" y="0"/>
                    </a:lnTo>
                  </a:path>
                </a:pathLst>
              </a:custGeom>
              <a:ln w="127000">
                <a:solidFill>
                  <a:srgbClr val="FF0000"/>
                </a:solidFill>
                <a:prstDash val="solid"/>
              </a:ln>
              <a:effectLst/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4422116" y="5971995"/>
            <a:ext cx="3384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i="1" dirty="0">
                <a:cs typeface="ヒラギノ角ゴ Pro W3"/>
              </a:rPr>
              <a:t>Adapted from </a:t>
            </a:r>
            <a:r>
              <a:rPr lang="en-US" sz="1800" i="1" dirty="0" smtClean="0">
                <a:cs typeface="ヒラギノ角ゴ Pro W3"/>
              </a:rPr>
              <a:t>Institute Of Medicine </a:t>
            </a:r>
            <a:r>
              <a:rPr lang="en-US" sz="1800" i="1" dirty="0">
                <a:cs typeface="ヒラギノ角ゴ Pro W3"/>
              </a:rPr>
              <a:t>(2009)</a:t>
            </a:r>
          </a:p>
        </p:txBody>
      </p:sp>
    </p:spTree>
    <p:extLst>
      <p:ext uri="{BB962C8B-B14F-4D97-AF65-F5344CB8AC3E}">
        <p14:creationId xmlns:p14="http://schemas.microsoft.com/office/powerpoint/2010/main" val="18023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4688"/>
            <a:ext cx="8341774" cy="969468"/>
          </a:xfrm>
        </p:spPr>
        <p:txBody>
          <a:bodyPr/>
          <a:lstStyle/>
          <a:p>
            <a:r>
              <a:rPr lang="en-US" dirty="0" smtClean="0"/>
              <a:t>TIMEFRAME OF PRODUCT </a:t>
            </a:r>
            <a:r>
              <a:rPr lang="en-US" dirty="0" smtClean="0"/>
              <a:t>DEVELOPMENT</a:t>
            </a:r>
            <a:endParaRPr lang="en-US" dirty="0"/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2843143468"/>
              </p:ext>
            </p:extLst>
          </p:nvPr>
        </p:nvGraphicFramePr>
        <p:xfrm>
          <a:off x="503810" y="3701365"/>
          <a:ext cx="8326689" cy="210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83287" y="1730178"/>
            <a:ext cx="8340024" cy="1508898"/>
            <a:chOff x="383288" y="1762127"/>
            <a:chExt cx="8340024" cy="1508898"/>
          </a:xfrm>
        </p:grpSpPr>
        <p:sp>
          <p:nvSpPr>
            <p:cNvPr id="6" name="Freeform 5"/>
            <p:cNvSpPr/>
            <p:nvPr/>
          </p:nvSpPr>
          <p:spPr>
            <a:xfrm>
              <a:off x="383288" y="1762127"/>
              <a:ext cx="3077124" cy="344501"/>
            </a:xfrm>
            <a:custGeom>
              <a:avLst/>
              <a:gdLst>
                <a:gd name="connsiteX0" fmla="*/ 0 w 3077124"/>
                <a:gd name="connsiteY0" fmla="*/ 0 h 344501"/>
                <a:gd name="connsiteX1" fmla="*/ 2904874 w 3077124"/>
                <a:gd name="connsiteY1" fmla="*/ 0 h 344501"/>
                <a:gd name="connsiteX2" fmla="*/ 3077124 w 3077124"/>
                <a:gd name="connsiteY2" fmla="*/ 172251 h 344501"/>
                <a:gd name="connsiteX3" fmla="*/ 2904874 w 3077124"/>
                <a:gd name="connsiteY3" fmla="*/ 344501 h 344501"/>
                <a:gd name="connsiteX4" fmla="*/ 0 w 3077124"/>
                <a:gd name="connsiteY4" fmla="*/ 344501 h 344501"/>
                <a:gd name="connsiteX5" fmla="*/ 172251 w 3077124"/>
                <a:gd name="connsiteY5" fmla="*/ 172251 h 344501"/>
                <a:gd name="connsiteX6" fmla="*/ 0 w 3077124"/>
                <a:gd name="connsiteY6" fmla="*/ 0 h 3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7124" h="344501">
                  <a:moveTo>
                    <a:pt x="0" y="0"/>
                  </a:moveTo>
                  <a:lnTo>
                    <a:pt x="2904874" y="0"/>
                  </a:lnTo>
                  <a:lnTo>
                    <a:pt x="3077124" y="172251"/>
                  </a:lnTo>
                  <a:lnTo>
                    <a:pt x="2904874" y="344501"/>
                  </a:lnTo>
                  <a:lnTo>
                    <a:pt x="0" y="344501"/>
                  </a:lnTo>
                  <a:lnTo>
                    <a:pt x="172251" y="172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262" tIns="28004" rIns="200254" bIns="2800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3-6 Years</a:t>
              </a:r>
              <a:endParaRPr lang="en-US" b="1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990401" y="1762127"/>
              <a:ext cx="3077124" cy="344501"/>
            </a:xfrm>
            <a:custGeom>
              <a:avLst/>
              <a:gdLst>
                <a:gd name="connsiteX0" fmla="*/ 0 w 3077124"/>
                <a:gd name="connsiteY0" fmla="*/ 0 h 344501"/>
                <a:gd name="connsiteX1" fmla="*/ 2904874 w 3077124"/>
                <a:gd name="connsiteY1" fmla="*/ 0 h 344501"/>
                <a:gd name="connsiteX2" fmla="*/ 3077124 w 3077124"/>
                <a:gd name="connsiteY2" fmla="*/ 172251 h 344501"/>
                <a:gd name="connsiteX3" fmla="*/ 2904874 w 3077124"/>
                <a:gd name="connsiteY3" fmla="*/ 344501 h 344501"/>
                <a:gd name="connsiteX4" fmla="*/ 0 w 3077124"/>
                <a:gd name="connsiteY4" fmla="*/ 344501 h 344501"/>
                <a:gd name="connsiteX5" fmla="*/ 172251 w 3077124"/>
                <a:gd name="connsiteY5" fmla="*/ 172251 h 344501"/>
                <a:gd name="connsiteX6" fmla="*/ 0 w 3077124"/>
                <a:gd name="connsiteY6" fmla="*/ 0 h 3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7124" h="344501">
                  <a:moveTo>
                    <a:pt x="0" y="0"/>
                  </a:moveTo>
                  <a:lnTo>
                    <a:pt x="2904874" y="0"/>
                  </a:lnTo>
                  <a:lnTo>
                    <a:pt x="3077124" y="172251"/>
                  </a:lnTo>
                  <a:lnTo>
                    <a:pt x="2904874" y="344501"/>
                  </a:lnTo>
                  <a:lnTo>
                    <a:pt x="0" y="344501"/>
                  </a:lnTo>
                  <a:lnTo>
                    <a:pt x="172251" y="172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-372052"/>
                <a:satOff val="-10473"/>
                <a:lumOff val="17328"/>
                <a:alphaOff val="0"/>
              </a:schemeClr>
            </a:fillRef>
            <a:effectRef idx="0">
              <a:schemeClr val="accent1">
                <a:shade val="80000"/>
                <a:hueOff val="-372052"/>
                <a:satOff val="-10473"/>
                <a:lumOff val="173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262" tIns="28004" rIns="200254" bIns="2800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6-7 Years</a:t>
              </a:r>
              <a:endParaRPr lang="en-US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646188" y="1762127"/>
              <a:ext cx="3077124" cy="344501"/>
            </a:xfrm>
            <a:custGeom>
              <a:avLst/>
              <a:gdLst>
                <a:gd name="connsiteX0" fmla="*/ 0 w 3077124"/>
                <a:gd name="connsiteY0" fmla="*/ 0 h 344501"/>
                <a:gd name="connsiteX1" fmla="*/ 2904874 w 3077124"/>
                <a:gd name="connsiteY1" fmla="*/ 0 h 344501"/>
                <a:gd name="connsiteX2" fmla="*/ 3077124 w 3077124"/>
                <a:gd name="connsiteY2" fmla="*/ 172251 h 344501"/>
                <a:gd name="connsiteX3" fmla="*/ 2904874 w 3077124"/>
                <a:gd name="connsiteY3" fmla="*/ 344501 h 344501"/>
                <a:gd name="connsiteX4" fmla="*/ 0 w 3077124"/>
                <a:gd name="connsiteY4" fmla="*/ 344501 h 344501"/>
                <a:gd name="connsiteX5" fmla="*/ 172251 w 3077124"/>
                <a:gd name="connsiteY5" fmla="*/ 172251 h 344501"/>
                <a:gd name="connsiteX6" fmla="*/ 0 w 3077124"/>
                <a:gd name="connsiteY6" fmla="*/ 0 h 3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7124" h="344501">
                  <a:moveTo>
                    <a:pt x="0" y="0"/>
                  </a:moveTo>
                  <a:lnTo>
                    <a:pt x="2904874" y="0"/>
                  </a:lnTo>
                  <a:lnTo>
                    <a:pt x="3077124" y="172251"/>
                  </a:lnTo>
                  <a:lnTo>
                    <a:pt x="2904874" y="344501"/>
                  </a:lnTo>
                  <a:lnTo>
                    <a:pt x="0" y="344501"/>
                  </a:lnTo>
                  <a:lnTo>
                    <a:pt x="172251" y="172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-744103"/>
                <a:satOff val="-20945"/>
                <a:lumOff val="34656"/>
                <a:alphaOff val="0"/>
              </a:schemeClr>
            </a:fillRef>
            <a:effectRef idx="0">
              <a:schemeClr val="accent1">
                <a:shade val="80000"/>
                <a:hueOff val="-744103"/>
                <a:satOff val="-20945"/>
                <a:lumOff val="346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6262" tIns="28004" rIns="200254" bIns="2800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0.5-2 Years</a:t>
              </a:r>
              <a:endParaRPr lang="en-US" b="1" kern="12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552450" y="2173303"/>
              <a:ext cx="2533201" cy="7703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Discovery/Preclinical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122063" y="2173303"/>
              <a:ext cx="2590800" cy="770322"/>
              <a:chOff x="3055388" y="1935178"/>
              <a:chExt cx="2590800" cy="91279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055388" y="1935178"/>
                <a:ext cx="2590800" cy="2849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Phase One</a:t>
                </a:r>
                <a:endParaRPr lang="en-US" sz="1200" b="1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055388" y="2249503"/>
                <a:ext cx="2590800" cy="2849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Phase Two</a:t>
                </a:r>
                <a:endParaRPr lang="en-US" sz="1200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055388" y="2563026"/>
                <a:ext cx="2590800" cy="2849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/>
                  <a:t>Phase Three</a:t>
                </a:r>
                <a:endParaRPr lang="en-US" sz="1200" b="1" dirty="0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5750963" y="2173303"/>
              <a:ext cx="2716762" cy="7703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Approval Process</a:t>
              </a:r>
              <a:endParaRPr lang="en-US" sz="16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19050" y="3030553"/>
              <a:ext cx="2590800" cy="2404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First in Human Decision</a:t>
              </a:r>
              <a:endParaRPr lang="en-US" sz="1200" b="1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104925" y="2173303"/>
              <a:ext cx="0" cy="857250"/>
            </a:xfrm>
            <a:prstGeom prst="line">
              <a:avLst/>
            </a:prstGeom>
            <a:ln w="38100" cmpd="sng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38149" y="1253838"/>
            <a:ext cx="461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HUMAN HEALTH PROJECT LIFECYCLE*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810" y="605360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900" dirty="0" err="1" smtClean="0"/>
              <a:t>PhRMA</a:t>
            </a:r>
            <a:r>
              <a:rPr lang="en-US" sz="900" dirty="0" smtClean="0"/>
              <a:t>, 2009    </a:t>
            </a:r>
          </a:p>
          <a:p>
            <a:endParaRPr lang="en-US" sz="9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3809" y="1603714"/>
            <a:ext cx="4398930" cy="0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7"/>
          <a:stretch/>
        </p:blipFill>
        <p:spPr bwMode="auto">
          <a:xfrm>
            <a:off x="5770181" y="1793017"/>
            <a:ext cx="3373819" cy="225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800" dirty="0" smtClean="0">
                <a:solidFill>
                  <a:schemeClr val="tx1"/>
                </a:solidFill>
              </a:rPr>
              <a:t>SUCCESS OF </a:t>
            </a:r>
            <a:r>
              <a:rPr lang="en-GB" sz="1800" dirty="0" smtClean="0">
                <a:solidFill>
                  <a:schemeClr val="accent3"/>
                </a:solidFill>
              </a:rPr>
              <a:t>ONE HEALTH </a:t>
            </a:r>
            <a:r>
              <a:rPr lang="en-GB" sz="1800" dirty="0" smtClean="0">
                <a:solidFill>
                  <a:schemeClr val="tx1"/>
                </a:solidFill>
              </a:rPr>
              <a:t>APPROACH </a:t>
            </a:r>
            <a:r>
              <a:rPr lang="en-GB" sz="1600" dirty="0" smtClean="0">
                <a:solidFill>
                  <a:schemeClr val="tx1"/>
                </a:solidFill>
              </a:rPr>
              <a:t/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US" dirty="0" smtClean="0"/>
              <a:t>RAPID DEVELOPMENT OF H1N1 VACCINE FOR SWINE</a:t>
            </a:r>
            <a:r>
              <a:rPr lang="en-GB" dirty="0" smtClean="0"/>
              <a:t> </a:t>
            </a:r>
            <a:endParaRPr lang="en-GB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77875" y="1900762"/>
            <a:ext cx="7642225" cy="393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3"/>
                </a:solidFill>
              </a:rPr>
              <a:t>First industry partner to receive USDA approval </a:t>
            </a:r>
            <a:r>
              <a:rPr lang="en-US" sz="1800" dirty="0" smtClean="0">
                <a:solidFill>
                  <a:schemeClr val="accent3"/>
                </a:solidFill>
              </a:rPr>
              <a:t/>
            </a:r>
            <a:br>
              <a:rPr lang="en-US" sz="1800" dirty="0" smtClean="0">
                <a:solidFill>
                  <a:schemeClr val="accent3"/>
                </a:solidFill>
              </a:rPr>
            </a:br>
            <a:r>
              <a:rPr lang="en-US" sz="1800" dirty="0" smtClean="0">
                <a:solidFill>
                  <a:schemeClr val="accent3"/>
                </a:solidFill>
              </a:rPr>
              <a:t>for </a:t>
            </a:r>
            <a:r>
              <a:rPr lang="en-US" sz="1800" dirty="0">
                <a:solidFill>
                  <a:schemeClr val="accent3"/>
                </a:solidFill>
              </a:rPr>
              <a:t>H1N1 </a:t>
            </a:r>
            <a:r>
              <a:rPr lang="en-US" sz="1800" dirty="0" smtClean="0">
                <a:solidFill>
                  <a:schemeClr val="accent3"/>
                </a:solidFill>
              </a:rPr>
              <a:t>vaccine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Developed </a:t>
            </a:r>
            <a:r>
              <a:rPr lang="en-US" sz="1800" dirty="0">
                <a:solidFill>
                  <a:schemeClr val="accent3"/>
                </a:solidFill>
              </a:rPr>
              <a:t>vaccine in a record </a:t>
            </a:r>
            <a:r>
              <a:rPr lang="en-US" sz="1800" b="1" dirty="0">
                <a:solidFill>
                  <a:schemeClr val="accent3"/>
                </a:solidFill>
              </a:rPr>
              <a:t>4-month period</a:t>
            </a:r>
          </a:p>
          <a:p>
            <a:pPr marL="274320" indent="-91440" defTabSz="18288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1600" dirty="0"/>
              <a:t>Scientific Development</a:t>
            </a:r>
          </a:p>
          <a:p>
            <a:pPr marL="274320" indent="-91440" defTabSz="18288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1600" dirty="0"/>
              <a:t>Manufacturing Scale-up</a:t>
            </a:r>
          </a:p>
          <a:p>
            <a:pPr marL="274320" indent="-91440" defTabSz="18288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600" dirty="0"/>
              <a:t>Regulatory </a:t>
            </a:r>
            <a:r>
              <a:rPr lang="en-US" sz="1600" dirty="0" smtClean="0"/>
              <a:t>Approvals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3"/>
                </a:solidFill>
              </a:rPr>
              <a:t>A ONE TEAM </a:t>
            </a:r>
            <a:r>
              <a:rPr lang="en-US" sz="1800" dirty="0" smtClean="0">
                <a:solidFill>
                  <a:schemeClr val="accent3"/>
                </a:solidFill>
              </a:rPr>
              <a:t>approach </a:t>
            </a:r>
            <a:r>
              <a:rPr lang="en-US" sz="1800" dirty="0">
                <a:solidFill>
                  <a:schemeClr val="accent3"/>
                </a:solidFill>
              </a:rPr>
              <a:t>with USDA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3"/>
                </a:solidFill>
              </a:rPr>
              <a:t>Prudent risk-taking &amp; innovations</a:t>
            </a:r>
          </a:p>
          <a:p>
            <a:pPr marL="274320" indent="-91440" defTabSz="18288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1600" dirty="0"/>
              <a:t>Strain selection, parallel efforts in scale-up and clinical studies </a:t>
            </a:r>
          </a:p>
          <a:p>
            <a:pPr marL="274320" indent="-91440" defTabSz="18288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sz="1600" dirty="0"/>
              <a:t>Manufacture of extensive supplies before market needs were</a:t>
            </a:r>
            <a:br>
              <a:rPr lang="en-US" sz="1600" dirty="0"/>
            </a:br>
            <a:r>
              <a:rPr lang="en-US" sz="1600" dirty="0"/>
              <a:t>fully defined,</a:t>
            </a:r>
          </a:p>
          <a:p>
            <a:pPr marL="274320" indent="-91440" defTabSz="18288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sz="1600" dirty="0"/>
              <a:t>Bioreactor, </a:t>
            </a:r>
            <a:r>
              <a:rPr lang="en-US" sz="1600" dirty="0" err="1"/>
              <a:t>lyophilization</a:t>
            </a:r>
            <a:r>
              <a:rPr lang="en-US" sz="1600" dirty="0"/>
              <a:t> </a:t>
            </a:r>
            <a:r>
              <a:rPr lang="en-US" sz="1600" dirty="0" smtClean="0"/>
              <a:t>cycle</a:t>
            </a:r>
          </a:p>
          <a:p>
            <a:pPr marL="0" indent="0" defTabSz="18288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chemeClr val="accent3"/>
                </a:solidFill>
              </a:rPr>
              <a:t>Zoetis’ </a:t>
            </a:r>
            <a:r>
              <a:rPr lang="en-US" sz="1800" dirty="0">
                <a:solidFill>
                  <a:schemeClr val="accent3"/>
                </a:solidFill>
              </a:rPr>
              <a:t>INOVOJECT has been used in the </a:t>
            </a:r>
            <a:r>
              <a:rPr lang="en-US" sz="1800" dirty="0" smtClean="0">
                <a:solidFill>
                  <a:schemeClr val="accent3"/>
                </a:solidFill>
              </a:rPr>
              <a:t>manufacturing </a:t>
            </a:r>
            <a:r>
              <a:rPr lang="en-US" sz="1800" dirty="0">
                <a:solidFill>
                  <a:schemeClr val="accent3"/>
                </a:solidFill>
              </a:rPr>
              <a:t>of human flu vaccines</a:t>
            </a:r>
          </a:p>
          <a:p>
            <a:pPr marL="91440" indent="-91440" defTabSz="182880">
              <a:spcBef>
                <a:spcPts val="0"/>
              </a:spcBef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406400" y="1984106"/>
            <a:ext cx="346075" cy="34766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1</a:t>
            </a:r>
          </a:p>
        </p:txBody>
      </p:sp>
      <p:sp>
        <p:nvSpPr>
          <p:cNvPr id="6" name="Oval 5"/>
          <p:cNvSpPr>
            <a:spLocks/>
          </p:cNvSpPr>
          <p:nvPr/>
        </p:nvSpPr>
        <p:spPr>
          <a:xfrm>
            <a:off x="406400" y="2617518"/>
            <a:ext cx="346075" cy="3476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2</a:t>
            </a: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406400" y="3873231"/>
            <a:ext cx="346075" cy="34766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3</a:t>
            </a: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406400" y="4290743"/>
            <a:ext cx="346075" cy="3476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4</a:t>
            </a:r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406400" y="5851256"/>
            <a:ext cx="346075" cy="34766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93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04238"/>
            <a:ext cx="8686800" cy="96946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GB" sz="1800" dirty="0">
                <a:solidFill>
                  <a:srgbClr val="585858"/>
                </a:solidFill>
              </a:rPr>
              <a:t>SUCCESS OF </a:t>
            </a:r>
            <a:r>
              <a:rPr lang="en-GB" sz="1800" dirty="0" smtClean="0">
                <a:solidFill>
                  <a:schemeClr val="accent3"/>
                </a:solidFill>
              </a:rPr>
              <a:t>ONE HEALTH </a:t>
            </a:r>
            <a:r>
              <a:rPr lang="en-GB" sz="1800" dirty="0">
                <a:solidFill>
                  <a:srgbClr val="585858"/>
                </a:solidFill>
              </a:rPr>
              <a:t>APPROACH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/>
              <a:t>JAK INHIBITORS: TOFACITINIB / OCLACITINIB</a:t>
            </a:r>
          </a:p>
        </p:txBody>
      </p:sp>
      <p:sp>
        <p:nvSpPr>
          <p:cNvPr id="25610" name="Line 25"/>
          <p:cNvSpPr>
            <a:spLocks noChangeShapeType="1"/>
          </p:cNvSpPr>
          <p:nvPr/>
        </p:nvSpPr>
        <p:spPr bwMode="gray">
          <a:xfrm flipH="1" flipV="1">
            <a:off x="7394576" y="232436"/>
            <a:ext cx="211138" cy="15557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9119" y="5080769"/>
            <a:ext cx="8540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lvl="0" indent="-115888">
              <a:spcAft>
                <a:spcPts val="600"/>
              </a:spcAft>
              <a:buClr>
                <a:schemeClr val="tx2"/>
              </a:buClr>
              <a:buFont typeface="Arial"/>
              <a:buChar char="•"/>
            </a:pPr>
            <a:r>
              <a:rPr lang="en-US" sz="1600" dirty="0">
                <a:solidFill>
                  <a:srgbClr val="585858"/>
                </a:solidFill>
              </a:rPr>
              <a:t>~10% of dogs have atopic dermatitis  that can impact the quality of life for the dog and its owner</a:t>
            </a:r>
          </a:p>
          <a:p>
            <a:pPr marL="115888" lvl="0" indent="-115888">
              <a:spcAft>
                <a:spcPts val="600"/>
              </a:spcAft>
              <a:buClr>
                <a:schemeClr val="tx2"/>
              </a:buClr>
              <a:buFont typeface="Arial"/>
              <a:buChar char="•"/>
            </a:pPr>
            <a:r>
              <a:rPr lang="en-US" sz="1600" dirty="0">
                <a:solidFill>
                  <a:srgbClr val="585858"/>
                </a:solidFill>
              </a:rPr>
              <a:t>JAK enzymes are involved in cell </a:t>
            </a:r>
            <a:r>
              <a:rPr lang="en-US" sz="1600" dirty="0" err="1">
                <a:solidFill>
                  <a:srgbClr val="585858"/>
                </a:solidFill>
              </a:rPr>
              <a:t>signalling</a:t>
            </a:r>
            <a:r>
              <a:rPr lang="en-US" sz="1600" dirty="0">
                <a:solidFill>
                  <a:srgbClr val="585858"/>
                </a:solidFill>
              </a:rPr>
              <a:t> pathways activated by various cytokines</a:t>
            </a:r>
          </a:p>
          <a:p>
            <a:pPr marL="115888" lvl="0" indent="-115888">
              <a:spcAft>
                <a:spcPts val="600"/>
              </a:spcAft>
              <a:buClr>
                <a:schemeClr val="tx2"/>
              </a:buClr>
              <a:buFont typeface="Arial"/>
              <a:buChar char="•"/>
            </a:pPr>
            <a:r>
              <a:rPr lang="en-US" sz="1600" dirty="0">
                <a:solidFill>
                  <a:srgbClr val="585858"/>
                </a:solidFill>
              </a:rPr>
              <a:t>APOQUEL® reduces itch, and provides long term relief of itching and inflammation for dogs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679218"/>
            <a:ext cx="4599419" cy="328648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89500" y="1679218"/>
            <a:ext cx="4254500" cy="328648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19" y="1822914"/>
            <a:ext cx="1223181" cy="767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844675"/>
            <a:ext cx="1164551" cy="8734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1" y="2748849"/>
            <a:ext cx="4140200" cy="204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spcBef>
                <a:spcPct val="3000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Pfizer pioneered </a:t>
            </a:r>
            <a:r>
              <a:rPr lang="en-US" sz="1600" dirty="0" err="1">
                <a:solidFill>
                  <a:schemeClr val="bg1"/>
                </a:solidFill>
              </a:rPr>
              <a:t>janus</a:t>
            </a:r>
            <a:r>
              <a:rPr lang="en-US" sz="1600" dirty="0">
                <a:solidFill>
                  <a:schemeClr val="bg1"/>
                </a:solidFill>
              </a:rPr>
              <a:t> kinase inhibitors </a:t>
            </a:r>
          </a:p>
          <a:p>
            <a:pPr marL="285750" lvl="0" indent="-285750" eaLnBrk="0" hangingPunct="0">
              <a:spcBef>
                <a:spcPct val="3000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 2012, </a:t>
            </a:r>
            <a:r>
              <a:rPr lang="en-US" sz="1600" dirty="0" err="1">
                <a:solidFill>
                  <a:schemeClr val="bg1"/>
                </a:solidFill>
              </a:rPr>
              <a:t>Xeljanz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tofacitinib</a:t>
            </a:r>
            <a:r>
              <a:rPr lang="en-US" sz="1600" dirty="0">
                <a:solidFill>
                  <a:schemeClr val="bg1"/>
                </a:solidFill>
              </a:rPr>
              <a:t>) was approved in the US for rheumatoid arthritis, the first of a new class of kinase inhibitors that inhibit intracellular signaling pathways triggered by cytokines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3800" y="2748849"/>
            <a:ext cx="4013200" cy="179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hangingPunct="0">
              <a:spcBef>
                <a:spcPct val="3000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 2013, Zoetis, launched  APOQUEL® (</a:t>
            </a:r>
            <a:r>
              <a:rPr lang="en-US" sz="1600" dirty="0" err="1">
                <a:solidFill>
                  <a:schemeClr val="bg1"/>
                </a:solidFill>
              </a:rPr>
              <a:t>oclacitinib</a:t>
            </a:r>
            <a:r>
              <a:rPr lang="en-US" sz="1600" dirty="0">
                <a:solidFill>
                  <a:schemeClr val="bg1"/>
                </a:solidFill>
              </a:rPr>
              <a:t>), a New Veterinary Class Targeting the Itch and Inflammation Pathway in dogs</a:t>
            </a:r>
          </a:p>
          <a:p>
            <a:pPr marL="285750" indent="-285750" eaLnBrk="0" hangingPunct="0">
              <a:spcBef>
                <a:spcPct val="30000"/>
              </a:spcBef>
              <a:spcAft>
                <a:spcPts val="12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Oclacitinib</a:t>
            </a:r>
            <a:r>
              <a:rPr lang="en-US" sz="1600" dirty="0">
                <a:solidFill>
                  <a:schemeClr val="bg1"/>
                </a:solidFill>
              </a:rPr>
              <a:t> (JAK-1) came from the same program that yielded </a:t>
            </a:r>
            <a:r>
              <a:rPr lang="en-US" sz="1600" dirty="0" err="1">
                <a:solidFill>
                  <a:schemeClr val="bg1"/>
                </a:solidFill>
              </a:rPr>
              <a:t>tofacitinib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2837" y="220391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HUMANS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9450" y="220391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ANIMALS (DOGS)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99708" y="2388580"/>
            <a:ext cx="3409742" cy="0"/>
          </a:xfrm>
          <a:prstGeom prst="line">
            <a:avLst/>
          </a:prstGeom>
          <a:ln w="22225" cmpd="sng">
            <a:solidFill>
              <a:schemeClr val="bg1"/>
            </a:solidFill>
            <a:prstDash val="dash"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7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EFPIA’s </a:t>
            </a:r>
            <a:r>
              <a:rPr lang="en-US" dirty="0" smtClean="0">
                <a:solidFill>
                  <a:schemeClr val="accent3"/>
                </a:solidFill>
              </a:rPr>
              <a:t>“PARTNERS IN RESEARCH”</a:t>
            </a:r>
            <a:r>
              <a:rPr lang="en-US" dirty="0" smtClean="0"/>
              <a:t> </a:t>
            </a:r>
            <a:r>
              <a:rPr lang="fr-FR" dirty="0" smtClean="0"/>
              <a:t>COULD FOSTER</a:t>
            </a:r>
            <a:r>
              <a:rPr lang="fr-FR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“</a:t>
            </a:r>
            <a:r>
              <a:rPr lang="fr-FR" dirty="0" smtClean="0">
                <a:solidFill>
                  <a:schemeClr val="accent3"/>
                </a:solidFill>
              </a:rPr>
              <a:t>ONE HEALTH</a:t>
            </a:r>
            <a:r>
              <a:rPr lang="en-US" dirty="0" smtClean="0">
                <a:solidFill>
                  <a:schemeClr val="accent3"/>
                </a:solidFill>
              </a:rPr>
              <a:t>”</a:t>
            </a:r>
            <a:r>
              <a:rPr lang="fr-FR" dirty="0" smtClean="0">
                <a:solidFill>
                  <a:schemeClr val="accent3"/>
                </a:solidFill>
              </a:rPr>
              <a:t> </a:t>
            </a:r>
            <a:r>
              <a:rPr lang="fr-FR" dirty="0" smtClean="0"/>
              <a:t>INNOVATIONS</a:t>
            </a:r>
            <a:endParaRPr lang="fr-FR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8627" y="1581149"/>
            <a:ext cx="8220074" cy="4376013"/>
            <a:chOff x="514352" y="1504949"/>
            <a:chExt cx="8220074" cy="4376013"/>
          </a:xfrm>
        </p:grpSpPr>
        <p:grpSp>
          <p:nvGrpSpPr>
            <p:cNvPr id="6" name="Group 5"/>
            <p:cNvGrpSpPr/>
            <p:nvPr/>
          </p:nvGrpSpPr>
          <p:grpSpPr>
            <a:xfrm>
              <a:off x="514352" y="1504949"/>
              <a:ext cx="8220074" cy="4376013"/>
              <a:chOff x="514350" y="1504949"/>
              <a:chExt cx="9563097" cy="4376013"/>
            </a:xfrm>
          </p:grpSpPr>
          <p:sp>
            <p:nvSpPr>
              <p:cNvPr id="4" name="Content Placeholder 3"/>
              <p:cNvSpPr txBox="1">
                <a:spLocks/>
              </p:cNvSpPr>
              <p:nvPr/>
            </p:nvSpPr>
            <p:spPr>
              <a:xfrm>
                <a:off x="514350" y="1504949"/>
                <a:ext cx="3181349" cy="4376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1600" b="1" dirty="0" smtClean="0">
                    <a:solidFill>
                      <a:schemeClr val="accent3"/>
                    </a:solidFill>
                  </a:rPr>
                  <a:t>To  Advance Impactful Solutions to Control Common Animal and Human Diseases by:</a:t>
                </a:r>
              </a:p>
              <a:p>
                <a:pPr marL="91440" indent="-91440" defTabSz="182880">
                  <a:spcBef>
                    <a:spcPts val="0"/>
                  </a:spcBef>
                  <a:spcAft>
                    <a:spcPts val="1200"/>
                  </a:spcAft>
                  <a:buClr>
                    <a:schemeClr val="tx2"/>
                  </a:buClr>
                </a:pPr>
                <a:r>
                  <a:rPr lang="en-US" sz="1600" dirty="0" smtClean="0"/>
                  <a:t>Co-supporting </a:t>
                </a:r>
                <a:r>
                  <a:rPr lang="en-US" sz="1600" dirty="0"/>
                  <a:t>the rapid development of </a:t>
                </a:r>
                <a:r>
                  <a:rPr lang="en-US" sz="1600" dirty="0" smtClean="0"/>
                  <a:t>technologies to prevent and control emerging  </a:t>
                </a:r>
                <a:r>
                  <a:rPr lang="en-US" sz="1600" dirty="0" smtClean="0"/>
                  <a:t>and re-emerging pathogens </a:t>
                </a:r>
                <a:endParaRPr lang="en-US" sz="1600" dirty="0"/>
              </a:p>
              <a:p>
                <a:pPr marL="91440" indent="-91440" defTabSz="182880">
                  <a:spcBef>
                    <a:spcPts val="0"/>
                  </a:spcBef>
                  <a:spcAft>
                    <a:spcPts val="1200"/>
                  </a:spcAft>
                  <a:buClr>
                    <a:schemeClr val="tx2"/>
                  </a:buClr>
                </a:pPr>
                <a:r>
                  <a:rPr lang="en-US" sz="1600" dirty="0" smtClean="0"/>
                  <a:t>Implementing holistic control strategies for zoonotic diseases </a:t>
                </a:r>
                <a:r>
                  <a:rPr lang="en-US" sz="1600" dirty="0" smtClean="0"/>
                  <a:t>mainly in </a:t>
                </a:r>
                <a:r>
                  <a:rPr lang="en-US" sz="1600" dirty="0" smtClean="0"/>
                  <a:t>developing countries</a:t>
                </a:r>
                <a:endParaRPr lang="en-US" sz="1600" b="1" dirty="0" smtClean="0"/>
              </a:p>
            </p:txBody>
          </p:sp>
          <p:sp>
            <p:nvSpPr>
              <p:cNvPr id="7" name="Content Placeholder 3"/>
              <p:cNvSpPr txBox="1">
                <a:spLocks/>
              </p:cNvSpPr>
              <p:nvPr/>
            </p:nvSpPr>
            <p:spPr>
              <a:xfrm>
                <a:off x="3714749" y="1504949"/>
                <a:ext cx="3181349" cy="4376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1600" b="1" dirty="0" smtClean="0">
                    <a:solidFill>
                      <a:schemeClr val="accent3"/>
                    </a:solidFill>
                  </a:rPr>
                  <a:t>To Enhance Innovative Research  on Diseases with Common Pathophysiology by:</a:t>
                </a:r>
                <a:endParaRPr lang="en-US" sz="1600" b="1" dirty="0">
                  <a:solidFill>
                    <a:schemeClr val="accent3"/>
                  </a:solidFill>
                </a:endParaRPr>
              </a:p>
              <a:p>
                <a:pPr marL="91440" indent="-91440">
                  <a:spcAft>
                    <a:spcPts val="600"/>
                  </a:spcAft>
                  <a:buClr>
                    <a:schemeClr val="tx2"/>
                  </a:buClr>
                </a:pPr>
                <a:r>
                  <a:rPr lang="en-US" sz="1600" dirty="0" smtClean="0"/>
                  <a:t>Implementing novel One Health translational research models</a:t>
                </a:r>
                <a:endParaRPr lang="en-US" sz="1600" dirty="0"/>
              </a:p>
              <a:p>
                <a:pPr marL="91440" indent="-91440">
                  <a:spcAft>
                    <a:spcPts val="600"/>
                  </a:spcAft>
                  <a:buClr>
                    <a:schemeClr val="tx2"/>
                  </a:buClr>
                </a:pPr>
                <a:r>
                  <a:rPr lang="en-US" sz="1600" dirty="0" smtClean="0"/>
                  <a:t>Developing the necessary </a:t>
                </a:r>
                <a:r>
                  <a:rPr lang="en-US" sz="1600" dirty="0" smtClean="0"/>
                  <a:t>capacities </a:t>
                </a:r>
                <a:r>
                  <a:rPr lang="en-US" sz="1600" dirty="0" smtClean="0"/>
                  <a:t>for ‘One Health’ research</a:t>
                </a:r>
              </a:p>
              <a:p>
                <a:pPr marL="91440" indent="-91440">
                  <a:spcAft>
                    <a:spcPts val="600"/>
                  </a:spcAft>
                  <a:buClr>
                    <a:schemeClr val="tx2"/>
                  </a:buClr>
                </a:pPr>
                <a:r>
                  <a:rPr lang="en-US" sz="1600" dirty="0" smtClean="0"/>
                  <a:t>Launching targeted One Health research calls</a:t>
                </a:r>
              </a:p>
            </p:txBody>
          </p:sp>
          <p:sp>
            <p:nvSpPr>
              <p:cNvPr id="8" name="Content Placeholder 3"/>
              <p:cNvSpPr txBox="1">
                <a:spLocks/>
              </p:cNvSpPr>
              <p:nvPr/>
            </p:nvSpPr>
            <p:spPr>
              <a:xfrm>
                <a:off x="6896098" y="1504949"/>
                <a:ext cx="3181349" cy="4376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sz="1600" b="1" dirty="0" smtClean="0">
                    <a:solidFill>
                      <a:schemeClr val="accent3"/>
                    </a:solidFill>
                  </a:rPr>
                  <a:t>To Spark New Business Models to Augment </a:t>
                </a:r>
                <a:r>
                  <a:rPr lang="en-US" sz="1600" b="1" dirty="0">
                    <a:solidFill>
                      <a:schemeClr val="accent3"/>
                    </a:solidFill>
                  </a:rPr>
                  <a:t>C</a:t>
                </a:r>
                <a:r>
                  <a:rPr lang="en-US" sz="1600" b="1" dirty="0" smtClean="0">
                    <a:solidFill>
                      <a:schemeClr val="accent3"/>
                    </a:solidFill>
                  </a:rPr>
                  <a:t>ommercialization of  Innovation by:</a:t>
                </a:r>
              </a:p>
              <a:p>
                <a:pPr marL="91440" indent="-91440">
                  <a:spcAft>
                    <a:spcPts val="600"/>
                  </a:spcAft>
                  <a:buClr>
                    <a:schemeClr val="tx2"/>
                  </a:buClr>
                </a:pPr>
                <a:r>
                  <a:rPr lang="en-US" sz="1600" dirty="0" smtClean="0"/>
                  <a:t>Utilising Animal Health as a fast platform </a:t>
                </a:r>
                <a:r>
                  <a:rPr lang="en-US" sz="1600" dirty="0" smtClean="0"/>
                  <a:t>for </a:t>
                </a:r>
                <a:r>
                  <a:rPr lang="en-US" sz="1600" dirty="0" smtClean="0"/>
                  <a:t>new biotechnology  products and diagnostics</a:t>
                </a:r>
              </a:p>
              <a:p>
                <a:pPr marL="91440" indent="-91440">
                  <a:spcAft>
                    <a:spcPts val="600"/>
                  </a:spcAft>
                  <a:buClr>
                    <a:schemeClr val="tx2"/>
                  </a:buClr>
                </a:pPr>
                <a:r>
                  <a:rPr lang="en-GB" sz="1600" dirty="0" smtClean="0"/>
                  <a:t>Establishing clinical development and regulatory synergies between R&amp;D pipelines</a:t>
                </a:r>
                <a:endParaRPr lang="fr-FR" sz="1600" dirty="0" smtClean="0"/>
              </a:p>
              <a:p>
                <a:pPr marL="91440" indent="-91440">
                  <a:spcAft>
                    <a:spcPts val="600"/>
                  </a:spcAft>
                  <a:buClr>
                    <a:schemeClr val="tx2"/>
                  </a:buClr>
                </a:pPr>
                <a:r>
                  <a:rPr lang="en-GB" sz="1600" dirty="0" smtClean="0"/>
                  <a:t>Interspersing  expertise, research tools and resources to enhance R&amp;D pipelines</a:t>
                </a:r>
                <a:endParaRPr lang="en-US" sz="1600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600075" y="2623218"/>
              <a:ext cx="2533650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43275" y="2623218"/>
              <a:ext cx="2533650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86475" y="2623218"/>
              <a:ext cx="2533650" cy="0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30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DE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926" y="5359399"/>
            <a:ext cx="7708900" cy="14986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i="1" dirty="0" smtClean="0">
                <a:solidFill>
                  <a:srgbClr val="118928"/>
                </a:solidFill>
              </a:rPr>
              <a:t>A strategic forum for the continuation </a:t>
            </a:r>
            <a:r>
              <a:rPr lang="en-US" sz="2500" i="1" dirty="0">
                <a:solidFill>
                  <a:srgbClr val="118928"/>
                </a:solidFill>
              </a:rPr>
              <a:t/>
            </a:r>
            <a:br>
              <a:rPr lang="en-US" sz="2500" i="1" dirty="0">
                <a:solidFill>
                  <a:srgbClr val="118928"/>
                </a:solidFill>
              </a:rPr>
            </a:br>
            <a:r>
              <a:rPr lang="en-US" sz="2500" i="1" dirty="0" smtClean="0">
                <a:solidFill>
                  <a:srgbClr val="118928"/>
                </a:solidFill>
              </a:rPr>
              <a:t>of the One Health debate</a:t>
            </a:r>
            <a:endParaRPr lang="en-US" sz="2500" i="1" dirty="0">
              <a:solidFill>
                <a:srgbClr val="11892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24" y="117115"/>
            <a:ext cx="6457299" cy="549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oetis_PowerPoint_Template_January_2013[1]">
  <a:themeElements>
    <a:clrScheme name="Zoetis">
      <a:dk1>
        <a:srgbClr val="585858"/>
      </a:dk1>
      <a:lt1>
        <a:sysClr val="window" lastClr="FFFFFF"/>
      </a:lt1>
      <a:dk2>
        <a:srgbClr val="FF671F"/>
      </a:dk2>
      <a:lt2>
        <a:srgbClr val="BF0D3E"/>
      </a:lt2>
      <a:accent1>
        <a:srgbClr val="ED8B00"/>
      </a:accent1>
      <a:accent2>
        <a:srgbClr val="FFC600"/>
      </a:accent2>
      <a:accent3>
        <a:srgbClr val="0096AF"/>
      </a:accent3>
      <a:accent4>
        <a:srgbClr val="00C1D5"/>
      </a:accent4>
      <a:accent5>
        <a:srgbClr val="68D2DF"/>
      </a:accent5>
      <a:accent6>
        <a:srgbClr val="171C8F"/>
      </a:accent6>
      <a:hlink>
        <a:srgbClr val="FF671F"/>
      </a:hlink>
      <a:folHlink>
        <a:srgbClr val="0096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Zoetis_PowerPoint_Template_January_2013[1]</Template>
  <TotalTime>4024</TotalTime>
  <Words>477</Words>
  <Application>Microsoft Office PowerPoint</Application>
  <PresentationFormat>On-screen Show (4:3)</PresentationFormat>
  <Paragraphs>111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Zoetis_PowerPoint_Template_January_2013[1]</vt:lpstr>
      <vt:lpstr> ONE HEALTH </vt:lpstr>
      <vt:lpstr>ZOETIS: AN ADVOCATE OF ONE HEALTH</vt:lpstr>
      <vt:lpstr>DISEASE KNOWS NO BOUNDARIES </vt:lpstr>
      <vt:lpstr>WHY IS ONE HEALTH IMPORTANT? </vt:lpstr>
      <vt:lpstr>TIMEFRAME OF PRODUCT DEVELOPMENT</vt:lpstr>
      <vt:lpstr>SUCCESS OF ONE HEALTH APPROACH  RAPID DEVELOPMENT OF H1N1 VACCINE FOR SWINE </vt:lpstr>
      <vt:lpstr> SUCCESS OF ONE HEALTH APPROACH JAK INHIBITORS: TOFACITINIB / OCLACITINIB</vt:lpstr>
      <vt:lpstr>EFPIA’s “PARTNERS IN RESEARCH” COULD FOSTER “ONE HEALTH” INNOVATIONS</vt:lpstr>
      <vt:lpstr>PowerPoint Presentation</vt:lpstr>
      <vt:lpstr>PowerPoint Presentation</vt:lpstr>
    </vt:vector>
  </TitlesOfParts>
  <Company>Pfizer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TIPS!</dc:title>
  <dc:creator>elliow</dc:creator>
  <cp:lastModifiedBy>kanellos_t</cp:lastModifiedBy>
  <cp:revision>207</cp:revision>
  <cp:lastPrinted>2015-02-04T13:41:04Z</cp:lastPrinted>
  <dcterms:created xsi:type="dcterms:W3CDTF">2013-02-05T21:55:17Z</dcterms:created>
  <dcterms:modified xsi:type="dcterms:W3CDTF">2015-05-26T16:34:55Z</dcterms:modified>
</cp:coreProperties>
</file>